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5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6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8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2"/>
  </p:notesMasterIdLst>
  <p:sldIdLst>
    <p:sldId id="356" r:id="rId4"/>
    <p:sldId id="347" r:id="rId5"/>
    <p:sldId id="348" r:id="rId6"/>
    <p:sldId id="315" r:id="rId7"/>
    <p:sldId id="260" r:id="rId8"/>
    <p:sldId id="357" r:id="rId9"/>
    <p:sldId id="310" r:id="rId10"/>
    <p:sldId id="362" r:id="rId11"/>
    <p:sldId id="283" r:id="rId12"/>
    <p:sldId id="358" r:id="rId13"/>
    <p:sldId id="284" r:id="rId14"/>
    <p:sldId id="286" r:id="rId15"/>
    <p:sldId id="288" r:id="rId16"/>
    <p:sldId id="289" r:id="rId17"/>
    <p:sldId id="290" r:id="rId18"/>
    <p:sldId id="271" r:id="rId19"/>
    <p:sldId id="272" r:id="rId20"/>
    <p:sldId id="263" r:id="rId21"/>
    <p:sldId id="257" r:id="rId22"/>
    <p:sldId id="359" r:id="rId23"/>
    <p:sldId id="261" r:id="rId24"/>
    <p:sldId id="262" r:id="rId25"/>
    <p:sldId id="264" r:id="rId26"/>
    <p:sldId id="265" r:id="rId27"/>
    <p:sldId id="266" r:id="rId28"/>
    <p:sldId id="267" r:id="rId29"/>
    <p:sldId id="268" r:id="rId30"/>
    <p:sldId id="269" r:id="rId31"/>
    <p:sldId id="360" r:id="rId32"/>
    <p:sldId id="270" r:id="rId33"/>
    <p:sldId id="273" r:id="rId34"/>
    <p:sldId id="274" r:id="rId35"/>
    <p:sldId id="363" r:id="rId36"/>
    <p:sldId id="361" r:id="rId37"/>
    <p:sldId id="277" r:id="rId38"/>
    <p:sldId id="293" r:id="rId39"/>
    <p:sldId id="294" r:id="rId40"/>
    <p:sldId id="34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64" y="80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277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32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7" y="1934707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7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4" y="328765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837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idx="12" hasCustomPrompt="1"/>
          </p:nvPr>
        </p:nvSpPr>
        <p:spPr>
          <a:xfrm>
            <a:off x="106341" y="126846"/>
            <a:ext cx="6248402" cy="6731154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64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359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slideLayout" Target="../slideLayouts/slideLayout23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image" Target="../media/image20.png"/><Relationship Id="rId2" Type="http://schemas.openxmlformats.org/officeDocument/2006/relationships/tags" Target="../tags/tag36.xml"/><Relationship Id="rId16" Type="http://schemas.openxmlformats.org/officeDocument/2006/relationships/image" Target="../media/image19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image" Target="../media/image18.pn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notesSlide" Target="../notesSlides/notesSlide3.xml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slideLayout" Target="../slideLayouts/slideLayout21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2" Type="http://schemas.openxmlformats.org/officeDocument/2006/relationships/tags" Target="../tags/tag84.xml"/><Relationship Id="rId16" Type="http://schemas.openxmlformats.org/officeDocument/2006/relationships/image" Target="../media/image24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10" Type="http://schemas.openxmlformats.org/officeDocument/2006/relationships/tags" Target="../tags/tag106.xml"/><Relationship Id="rId19" Type="http://schemas.openxmlformats.org/officeDocument/2006/relationships/image" Target="../media/image25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10" Type="http://schemas.openxmlformats.org/officeDocument/2006/relationships/image" Target="../media/image26.png"/><Relationship Id="rId4" Type="http://schemas.openxmlformats.org/officeDocument/2006/relationships/tags" Target="../tags/tag117.xml"/><Relationship Id="rId9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9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tags" Target="../tags/tag155.xml"/><Relationship Id="rId3" Type="http://schemas.openxmlformats.org/officeDocument/2006/relationships/tags" Target="../tags/tag132.xml"/><Relationship Id="rId21" Type="http://schemas.openxmlformats.org/officeDocument/2006/relationships/tags" Target="../tags/tag150.xml"/><Relationship Id="rId34" Type="http://schemas.openxmlformats.org/officeDocument/2006/relationships/slideLayout" Target="../slideLayouts/slideLayout3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tags" Target="../tags/tag154.xml"/><Relationship Id="rId33" Type="http://schemas.openxmlformats.org/officeDocument/2006/relationships/tags" Target="../tags/tag162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tags" Target="../tags/tag158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tags" Target="../tags/tag153.xml"/><Relationship Id="rId32" Type="http://schemas.openxmlformats.org/officeDocument/2006/relationships/tags" Target="../tags/tag161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tags" Target="../tags/tag152.xml"/><Relationship Id="rId28" Type="http://schemas.openxmlformats.org/officeDocument/2006/relationships/tags" Target="../tags/tag157.xml"/><Relationship Id="rId36" Type="http://schemas.openxmlformats.org/officeDocument/2006/relationships/image" Target="../media/image28.png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31" Type="http://schemas.openxmlformats.org/officeDocument/2006/relationships/tags" Target="../tags/tag160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tags" Target="../tags/tag151.xml"/><Relationship Id="rId27" Type="http://schemas.openxmlformats.org/officeDocument/2006/relationships/tags" Target="../tags/tag156.xml"/><Relationship Id="rId30" Type="http://schemas.openxmlformats.org/officeDocument/2006/relationships/tags" Target="../tags/tag159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1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65.xml"/><Relationship Id="rId7" Type="http://schemas.openxmlformats.org/officeDocument/2006/relationships/slideLayout" Target="../slideLayouts/slideLayout21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34.png"/><Relationship Id="rId5" Type="http://schemas.openxmlformats.org/officeDocument/2006/relationships/tags" Target="../tags/tag167.xml"/><Relationship Id="rId10" Type="http://schemas.openxmlformats.org/officeDocument/2006/relationships/image" Target="../media/image33.png"/><Relationship Id="rId4" Type="http://schemas.openxmlformats.org/officeDocument/2006/relationships/tags" Target="../tags/tag166.xml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slideLayout" Target="../slideLayouts/slideLayout21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0" Type="http://schemas.openxmlformats.org/officeDocument/2006/relationships/tags" Target="../tags/tag178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tags" Target="../tags/tag193.xml"/><Relationship Id="rId18" Type="http://schemas.openxmlformats.org/officeDocument/2006/relationships/tags" Target="../tags/tag198.xml"/><Relationship Id="rId26" Type="http://schemas.openxmlformats.org/officeDocument/2006/relationships/tags" Target="../tags/tag206.xml"/><Relationship Id="rId21" Type="http://schemas.openxmlformats.org/officeDocument/2006/relationships/tags" Target="../tags/tag201.xml"/><Relationship Id="rId34" Type="http://schemas.openxmlformats.org/officeDocument/2006/relationships/tags" Target="../tags/tag214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5" Type="http://schemas.openxmlformats.org/officeDocument/2006/relationships/tags" Target="../tags/tag205.xml"/><Relationship Id="rId33" Type="http://schemas.openxmlformats.org/officeDocument/2006/relationships/tags" Target="../tags/tag213.xml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tags" Target="../tags/tag200.xml"/><Relationship Id="rId29" Type="http://schemas.openxmlformats.org/officeDocument/2006/relationships/tags" Target="../tags/tag209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tags" Target="../tags/tag204.xml"/><Relationship Id="rId32" Type="http://schemas.openxmlformats.org/officeDocument/2006/relationships/tags" Target="../tags/tag212.xml"/><Relationship Id="rId37" Type="http://schemas.openxmlformats.org/officeDocument/2006/relationships/slideLayout" Target="../slideLayouts/slideLayout3.xml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tags" Target="../tags/tag203.xml"/><Relationship Id="rId28" Type="http://schemas.openxmlformats.org/officeDocument/2006/relationships/tags" Target="../tags/tag208.xml"/><Relationship Id="rId36" Type="http://schemas.openxmlformats.org/officeDocument/2006/relationships/tags" Target="../tags/tag216.xml"/><Relationship Id="rId10" Type="http://schemas.openxmlformats.org/officeDocument/2006/relationships/tags" Target="../tags/tag190.xml"/><Relationship Id="rId19" Type="http://schemas.openxmlformats.org/officeDocument/2006/relationships/tags" Target="../tags/tag199.xml"/><Relationship Id="rId31" Type="http://schemas.openxmlformats.org/officeDocument/2006/relationships/tags" Target="../tags/tag211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tags" Target="../tags/tag202.xml"/><Relationship Id="rId27" Type="http://schemas.openxmlformats.org/officeDocument/2006/relationships/tags" Target="../tags/tag207.xml"/><Relationship Id="rId30" Type="http://schemas.openxmlformats.org/officeDocument/2006/relationships/tags" Target="../tags/tag210.xml"/><Relationship Id="rId35" Type="http://schemas.openxmlformats.org/officeDocument/2006/relationships/tags" Target="../tags/tag215.xml"/><Relationship Id="rId8" Type="http://schemas.openxmlformats.org/officeDocument/2006/relationships/tags" Target="../tags/tag188.xml"/><Relationship Id="rId3" Type="http://schemas.openxmlformats.org/officeDocument/2006/relationships/tags" Target="../tags/tag18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-56793" y="4602405"/>
            <a:ext cx="121919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基于区块链的多智能体运维根因分析框架</a:t>
            </a:r>
            <a:endParaRPr lang="ko-KR" altLang="en-US" sz="4800" dirty="0">
              <a:solidFill>
                <a:schemeClr val="accent3">
                  <a:lumMod val="40000"/>
                  <a:lumOff val="60000"/>
                </a:schemeClr>
              </a:solidFill>
              <a:latin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2307983" y="5794471"/>
            <a:ext cx="7318773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2350284</a:t>
            </a:r>
            <a:r>
              <a:rPr lang="zh-CN" altLang="en-US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张俊峰、</a:t>
            </a:r>
            <a:r>
              <a:rPr lang="en-US" altLang="zh-CN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2351041</a:t>
            </a:r>
            <a:r>
              <a:rPr lang="zh-CN" altLang="en-US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刘浩田、</a:t>
            </a:r>
            <a:r>
              <a:rPr lang="en-US" altLang="zh-CN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2351131</a:t>
            </a:r>
            <a:r>
              <a:rPr lang="zh-CN" altLang="en-US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韦世贸、</a:t>
            </a:r>
            <a:r>
              <a:rPr lang="en-US" altLang="zh-CN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2354090</a:t>
            </a:r>
            <a:r>
              <a:rPr lang="zh-CN" altLang="en-US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王家睿、</a:t>
            </a:r>
            <a:r>
              <a:rPr lang="en-US" altLang="zh-CN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2353731</a:t>
            </a:r>
            <a:r>
              <a:rPr lang="zh-CN" altLang="en-US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毛韩宇、</a:t>
            </a:r>
            <a:r>
              <a:rPr lang="en-US" altLang="zh-CN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2354284</a:t>
            </a:r>
            <a:r>
              <a:rPr lang="zh-CN" altLang="en-US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胡永杰、</a:t>
            </a:r>
            <a:r>
              <a:rPr lang="en-US" altLang="zh-CN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2351143</a:t>
            </a:r>
            <a:r>
              <a:rPr lang="zh-CN" altLang="en-US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吕奎辰、</a:t>
            </a:r>
            <a:r>
              <a:rPr lang="en-US" altLang="zh-CN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2352031</a:t>
            </a:r>
            <a:r>
              <a:rPr lang="zh-CN" altLang="en-US" sz="1867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古振</a:t>
            </a:r>
          </a:p>
        </p:txBody>
      </p:sp>
    </p:spTree>
    <p:extLst>
      <p:ext uri="{BB962C8B-B14F-4D97-AF65-F5344CB8AC3E}">
        <p14:creationId xmlns:p14="http://schemas.microsoft.com/office/powerpoint/2010/main" val="263747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552" y="-52562"/>
            <a:ext cx="12192000" cy="6858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346450" y="71543"/>
            <a:ext cx="11123307" cy="173832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区块链浏览器深度审计</a:t>
            </a:r>
            <a:r>
              <a:rPr lang="en-US" sz="3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区块浏览、交易溯源与Merkle证明支持，实现全链路操作可验证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62000" y="1524000"/>
            <a:ext cx="10668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800100" y="2740026"/>
            <a:ext cx="34290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区块全景浏览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00100" y="3127375"/>
            <a:ext cx="34290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展示所有区块高度、哈希、时间戳与交易数，支持点击查看详情，实现系统运行时序的可视化追踪。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7962900" y="2740026"/>
            <a:ext cx="34290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交易精准溯源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962900" y="3127375"/>
            <a:ext cx="34290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按哈希搜索或浏览交易列表，查看发送方、类型、Payload及执行结果，确保每项操作可审计、可验证。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800100" y="4619626"/>
            <a:ext cx="34290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Merkle证据验证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00100" y="5006975"/>
            <a:ext cx="34290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基于Merkle根构建链上数据完整性证明，支持轻节点通过Merkle路径验证交易归属，保障审计可信性。</a:t>
            </a:r>
            <a:endParaRPr lang="en-US" sz="1400" dirty="0"/>
          </a:p>
        </p:txBody>
      </p:sp>
      <p:grpSp>
        <p:nvGrpSpPr>
          <p:cNvPr id="15" name="Group 2"/>
          <p:cNvGrpSpPr/>
          <p:nvPr/>
        </p:nvGrpSpPr>
        <p:grpSpPr>
          <a:xfrm>
            <a:off x="4978401" y="1628141"/>
            <a:ext cx="1910927" cy="4860713"/>
            <a:chOff x="3736544" y="1720397"/>
            <a:chExt cx="1579250" cy="4061504"/>
          </a:xfrm>
        </p:grpSpPr>
        <p:grpSp>
          <p:nvGrpSpPr>
            <p:cNvPr id="16" name="Group 3"/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0" name="Flowchart: Decision 19"/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1" name="Flowchart: Decision 20"/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2" name="Flowchart: Decision 21"/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3" name="Flowchart: Decision 22"/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17" name="Group 4"/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8" name="Flowchart: Decision 15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19" name="Flowchart: Decision 16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4" name="Flowchart: Decision 17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5" name="Flowchart: Decision 18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6" name="Group 5"/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27" name="Flowchart: Decision 11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8" name="Flowchart: Decision 12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29" name="Flowchart: Decision 13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0" name="Flowchart: Decision 14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31" name="Group 6"/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32" name="Flowchart: Decision 7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3" name="Flowchart: Decision 8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4" name="Flowchart: Decision 9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5" name="Flowchart: Decision 10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941" y="4152900"/>
            <a:ext cx="4759113" cy="23435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681540" y="380999"/>
            <a:ext cx="10864890" cy="175449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后端API驱动智能协作</a:t>
            </a:r>
            <a:r>
              <a:rPr lang="en-US" sz="3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标准化Agent交互接口，涵盖故障评估、投票共识与解决方案生成用例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62000" y="1524000"/>
            <a:ext cx="10668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600" dirty="0"/>
          </a:p>
        </p:txBody>
      </p:sp>
      <p:sp>
        <p:nvSpPr>
          <p:cNvPr id="7" name="Text 3"/>
          <p:cNvSpPr/>
          <p:nvPr>
            <p:custDataLst>
              <p:tags r:id="rId1"/>
            </p:custDataLst>
          </p:nvPr>
        </p:nvSpPr>
        <p:spPr>
          <a:xfrm>
            <a:off x="762000" y="3987800"/>
            <a:ext cx="3217333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故障评估接口</a:t>
            </a:r>
            <a:endParaRPr lang="en-US" sz="1600" dirty="0"/>
          </a:p>
        </p:txBody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762000" y="4318000"/>
            <a:ext cx="3217333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提供`assess_fault_probability`接口，输入异常节点与时间戳，返回量化指标分析结果，支撑根因判断。</a:t>
            </a:r>
            <a:endParaRPr lang="en-US" sz="1400" dirty="0"/>
          </a:p>
        </p:txBody>
      </p:sp>
      <p:sp>
        <p:nvSpPr>
          <p:cNvPr id="10" name="Text 5"/>
          <p:cNvSpPr/>
          <p:nvPr>
            <p:custDataLst>
              <p:tags r:id="rId3"/>
            </p:custDataLst>
          </p:nvPr>
        </p:nvSpPr>
        <p:spPr>
          <a:xfrm>
            <a:off x="4487334" y="3987800"/>
            <a:ext cx="3217333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共识投票接口</a:t>
            </a:r>
            <a:endParaRPr lang="en-US" sz="1600" dirty="0"/>
          </a:p>
        </p:txBody>
      </p:sp>
      <p:sp>
        <p:nvSpPr>
          <p:cNvPr id="11" name="Text 6"/>
          <p:cNvSpPr/>
          <p:nvPr>
            <p:custDataLst>
              <p:tags r:id="rId4"/>
            </p:custDataLst>
          </p:nvPr>
        </p:nvSpPr>
        <p:spPr>
          <a:xfrm>
            <a:off x="4487334" y="4318000"/>
            <a:ext cx="3217333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通过`submit_vote`实现带质押的投票交易，支持For/Against提案，触发区块链共识验证流程。</a:t>
            </a:r>
            <a:endParaRPr lang="en-US" sz="1400" dirty="0"/>
          </a:p>
        </p:txBody>
      </p:sp>
      <p:sp>
        <p:nvSpPr>
          <p:cNvPr id="13" name="Text 7"/>
          <p:cNvSpPr/>
          <p:nvPr>
            <p:custDataLst>
              <p:tags r:id="rId5"/>
            </p:custDataLst>
          </p:nvPr>
        </p:nvSpPr>
        <p:spPr>
          <a:xfrm>
            <a:off x="8212667" y="3987800"/>
            <a:ext cx="3217333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方案生成接口</a:t>
            </a:r>
            <a:endParaRPr lang="en-US" sz="1600" dirty="0"/>
          </a:p>
        </p:txBody>
      </p:sp>
      <p:sp>
        <p:nvSpPr>
          <p:cNvPr id="14" name="Text 8"/>
          <p:cNvSpPr/>
          <p:nvPr>
            <p:custDataLst>
              <p:tags r:id="rId6"/>
            </p:custDataLst>
          </p:nvPr>
        </p:nvSpPr>
        <p:spPr>
          <a:xfrm>
            <a:off x="8212667" y="4318000"/>
            <a:ext cx="3217333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调用`solution_engineer`生成结构化修复步骤，包含资源检查、日志分析、代码修复等可执行操作。</a:t>
            </a:r>
            <a:endParaRPr lang="en-US" sz="1400" dirty="0"/>
          </a:p>
        </p:txBody>
      </p:sp>
      <p:sp>
        <p:nvSpPr>
          <p:cNvPr id="57" name="Rectangle 7"/>
          <p:cNvSpPr/>
          <p:nvPr/>
        </p:nvSpPr>
        <p:spPr>
          <a:xfrm rot="18900000">
            <a:off x="2194260" y="3208198"/>
            <a:ext cx="300885" cy="67030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3600"/>
          </a:p>
        </p:txBody>
      </p:sp>
      <p:sp>
        <p:nvSpPr>
          <p:cNvPr id="70" name="Freeform 108"/>
          <p:cNvSpPr/>
          <p:nvPr/>
        </p:nvSpPr>
        <p:spPr>
          <a:xfrm>
            <a:off x="5761983" y="3058900"/>
            <a:ext cx="669143" cy="739405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76" name="Donut 24"/>
          <p:cNvSpPr/>
          <p:nvPr/>
        </p:nvSpPr>
        <p:spPr>
          <a:xfrm>
            <a:off x="9504925" y="3057567"/>
            <a:ext cx="823344" cy="83004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58539" y="2869073"/>
            <a:ext cx="3804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03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</a:t>
            </a:r>
            <a:r>
              <a:rPr lang="zh-CN" altLang="en-US" sz="4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实现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7606" y="259038"/>
            <a:ext cx="11573197" cy="1342082"/>
          </a:xfrm>
        </p:spPr>
        <p:txBody>
          <a:bodyPr/>
          <a:lstStyle/>
          <a:p>
            <a:pPr algn="l">
              <a:lnSpc>
                <a:spcPts val="4200"/>
              </a:lnSpc>
            </a:pPr>
            <a:r>
              <a:rPr lang="en-US" sz="32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整体技术架构概览</a:t>
            </a:r>
            <a:r>
              <a:rPr lang="en-US" sz="3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：</a:t>
            </a:r>
          </a:p>
          <a:p>
            <a:pPr algn="l">
              <a:lnSpc>
                <a:spcPts val="4200"/>
              </a:lnSpc>
            </a:pPr>
            <a:r>
              <a:rPr lang="en-US" sz="32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前端、后端、区块链层与多智能体系统的四层协同模型</a:t>
            </a:r>
            <a:endParaRPr lang="en-US" sz="3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grpSp>
        <p:nvGrpSpPr>
          <p:cNvPr id="25" name="Group 24"/>
          <p:cNvGrpSpPr/>
          <p:nvPr/>
        </p:nvGrpSpPr>
        <p:grpSpPr>
          <a:xfrm rot="19800000">
            <a:off x="4524857" y="2348857"/>
            <a:ext cx="3142284" cy="3367891"/>
            <a:chOff x="4524856" y="2348857"/>
            <a:chExt cx="3142284" cy="3367890"/>
          </a:xfrm>
        </p:grpSpPr>
        <p:sp>
          <p:nvSpPr>
            <p:cNvPr id="3" name="Isosceles Triangle 2"/>
            <p:cNvSpPr/>
            <p:nvPr/>
          </p:nvSpPr>
          <p:spPr>
            <a:xfrm>
              <a:off x="5119310" y="4032802"/>
              <a:ext cx="1953376" cy="16839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5119311" y="2348857"/>
              <a:ext cx="1953376" cy="16839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18000000">
              <a:off x="5848480" y="3611816"/>
              <a:ext cx="1953376" cy="16839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7200000">
              <a:off x="4390141" y="2769843"/>
              <a:ext cx="1953376" cy="1683945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3600000">
              <a:off x="4390141" y="3611815"/>
              <a:ext cx="1953376" cy="168394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4400000">
              <a:off x="5848480" y="2769844"/>
              <a:ext cx="1953376" cy="1683945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841943" y="3492569"/>
            <a:ext cx="536368" cy="536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isometricTopUp"/>
            <a:lightRig rig="balanced" dir="t"/>
          </a:scene3d>
          <a:sp3d extrusionH="558800" contourW="12700" prstMaterial="matte">
            <a:extrusionClr>
              <a:schemeClr val="bg1">
                <a:lumMod val="9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6"/>
          <p:cNvSpPr>
            <a:spLocks noChangeAspect="1"/>
          </p:cNvSpPr>
          <p:nvPr/>
        </p:nvSpPr>
        <p:spPr>
          <a:xfrm>
            <a:off x="5342771" y="2871231"/>
            <a:ext cx="354261" cy="361524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Frame 1"/>
          <p:cNvSpPr>
            <a:spLocks noChangeAspect="1"/>
          </p:cNvSpPr>
          <p:nvPr/>
        </p:nvSpPr>
        <p:spPr>
          <a:xfrm>
            <a:off x="6503515" y="2864851"/>
            <a:ext cx="354261" cy="35426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Down Arrow 1"/>
          <p:cNvSpPr>
            <a:spLocks noChangeAspect="1"/>
          </p:cNvSpPr>
          <p:nvPr/>
        </p:nvSpPr>
        <p:spPr>
          <a:xfrm>
            <a:off x="4816131" y="3799408"/>
            <a:ext cx="241223" cy="354261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eeform 14"/>
          <p:cNvSpPr>
            <a:spLocks noChangeAspect="1"/>
          </p:cNvSpPr>
          <p:nvPr/>
        </p:nvSpPr>
        <p:spPr>
          <a:xfrm>
            <a:off x="5451008" y="4846491"/>
            <a:ext cx="381600" cy="434743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7"/>
          <p:cNvSpPr>
            <a:spLocks noChangeAspect="1"/>
          </p:cNvSpPr>
          <p:nvPr/>
        </p:nvSpPr>
        <p:spPr>
          <a:xfrm>
            <a:off x="7093070" y="3827814"/>
            <a:ext cx="354261" cy="35422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ounded Rectangle 1"/>
          <p:cNvSpPr>
            <a:spLocks noChangeAspect="1"/>
          </p:cNvSpPr>
          <p:nvPr/>
        </p:nvSpPr>
        <p:spPr>
          <a:xfrm rot="2648398">
            <a:off x="6529429" y="4733083"/>
            <a:ext cx="167203" cy="427627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Hexagon 39"/>
          <p:cNvSpPr/>
          <p:nvPr/>
        </p:nvSpPr>
        <p:spPr>
          <a:xfrm rot="19747125">
            <a:off x="5937871" y="1950579"/>
            <a:ext cx="316255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Hexagon 40"/>
          <p:cNvSpPr/>
          <p:nvPr/>
        </p:nvSpPr>
        <p:spPr>
          <a:xfrm rot="19747125">
            <a:off x="7617327" y="2916916"/>
            <a:ext cx="316255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Hexagon 41"/>
          <p:cNvSpPr/>
          <p:nvPr/>
        </p:nvSpPr>
        <p:spPr>
          <a:xfrm rot="19747125">
            <a:off x="7622070" y="4870607"/>
            <a:ext cx="316255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Hexagon 42"/>
          <p:cNvSpPr/>
          <p:nvPr/>
        </p:nvSpPr>
        <p:spPr>
          <a:xfrm rot="19747125">
            <a:off x="5937871" y="5819748"/>
            <a:ext cx="316255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Hexagon 43"/>
          <p:cNvSpPr/>
          <p:nvPr/>
        </p:nvSpPr>
        <p:spPr>
          <a:xfrm rot="19747125">
            <a:off x="4260499" y="4894277"/>
            <a:ext cx="316255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Hexagon 44"/>
          <p:cNvSpPr/>
          <p:nvPr/>
        </p:nvSpPr>
        <p:spPr>
          <a:xfrm rot="19747125">
            <a:off x="4278243" y="2956103"/>
            <a:ext cx="316255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3"/>
          <p:cNvSpPr/>
          <p:nvPr>
            <p:custDataLst>
              <p:tags r:id="rId1"/>
            </p:custDataLst>
          </p:nvPr>
        </p:nvSpPr>
        <p:spPr>
          <a:xfrm>
            <a:off x="793751" y="390525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前端交互层</a:t>
            </a:r>
            <a:endParaRPr lang="en-US" sz="1600" dirty="0"/>
          </a:p>
        </p:txBody>
      </p:sp>
      <p:sp>
        <p:nvSpPr>
          <p:cNvPr id="9" name="Text 4"/>
          <p:cNvSpPr/>
          <p:nvPr>
            <p:custDataLst>
              <p:tags r:id="rId2"/>
            </p:custDataLst>
          </p:nvPr>
        </p:nvSpPr>
        <p:spPr>
          <a:xfrm>
            <a:off x="793751" y="4241800"/>
            <a:ext cx="3149600" cy="1168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基于React与Ant Design构建运维控制台和区块链浏览器，实现操作可视化。提供用户友好的界面支持实时审计功能，增强系统透明度。</a:t>
            </a:r>
            <a:endParaRPr lang="en-US" sz="1400" dirty="0"/>
          </a:p>
        </p:txBody>
      </p:sp>
      <p:sp>
        <p:nvSpPr>
          <p:cNvPr id="38" name="Text 5"/>
          <p:cNvSpPr/>
          <p:nvPr>
            <p:custDataLst>
              <p:tags r:id="rId3"/>
            </p:custDataLst>
          </p:nvPr>
        </p:nvSpPr>
        <p:spPr>
          <a:xfrm>
            <a:off x="935991" y="212090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后端架构设计</a:t>
            </a:r>
            <a:endParaRPr lang="en-US" sz="1600" dirty="0"/>
          </a:p>
        </p:txBody>
      </p:sp>
      <p:sp>
        <p:nvSpPr>
          <p:cNvPr id="39" name="Text 6"/>
          <p:cNvSpPr/>
          <p:nvPr>
            <p:custDataLst>
              <p:tags r:id="rId4"/>
            </p:custDataLst>
          </p:nvPr>
        </p:nvSpPr>
        <p:spPr>
          <a:xfrm>
            <a:off x="935991" y="2457451"/>
            <a:ext cx="31496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采用Python事件驱动架构，提升系统响应效率。集成七类专业化Agent，分别负责数据采集、分析与协同决策任务。</a:t>
            </a:r>
            <a:endParaRPr lang="en-US" sz="1400" dirty="0"/>
          </a:p>
        </p:txBody>
      </p:sp>
      <p:sp>
        <p:nvSpPr>
          <p:cNvPr id="46" name="Text 7"/>
          <p:cNvSpPr/>
          <p:nvPr>
            <p:custDataLst>
              <p:tags r:id="rId5"/>
            </p:custDataLst>
          </p:nvPr>
        </p:nvSpPr>
        <p:spPr>
          <a:xfrm>
            <a:off x="8238491" y="214884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底层区块链</a:t>
            </a:r>
            <a:endParaRPr lang="en-US" sz="1600" dirty="0"/>
          </a:p>
        </p:txBody>
      </p:sp>
      <p:sp>
        <p:nvSpPr>
          <p:cNvPr id="47" name="Text 8"/>
          <p:cNvSpPr/>
          <p:nvPr>
            <p:custDataLst>
              <p:tags r:id="rId6"/>
            </p:custDataLst>
          </p:nvPr>
        </p:nvSpPr>
        <p:spPr>
          <a:xfrm>
            <a:off x="8238491" y="2485391"/>
            <a:ext cx="31496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使用轻量级内存区块链技术，支持交易验证与出块流程。生成Merkle根确保数据完整性，保障流程可追溯与防篡改。</a:t>
            </a:r>
            <a:endParaRPr lang="en-US" sz="1400" dirty="0"/>
          </a:p>
        </p:txBody>
      </p:sp>
      <p:sp>
        <p:nvSpPr>
          <p:cNvPr id="48" name="Text 9"/>
          <p:cNvSpPr/>
          <p:nvPr>
            <p:custDataLst>
              <p:tags r:id="rId7"/>
            </p:custDataLst>
          </p:nvPr>
        </p:nvSpPr>
        <p:spPr>
          <a:xfrm>
            <a:off x="8248651" y="404495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系统协作机制</a:t>
            </a:r>
            <a:endParaRPr lang="en-US" sz="1600" dirty="0"/>
          </a:p>
        </p:txBody>
      </p:sp>
      <p:sp>
        <p:nvSpPr>
          <p:cNvPr id="49" name="Text 10"/>
          <p:cNvSpPr/>
          <p:nvPr>
            <p:custDataLst>
              <p:tags r:id="rId8"/>
            </p:custDataLst>
          </p:nvPr>
        </p:nvSpPr>
        <p:spPr>
          <a:xfrm>
            <a:off x="8248651" y="4381500"/>
            <a:ext cx="31496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前后端与底层链协同工作，实现高效信息流转。整体架构强化安全性与实时性，支持自动化运维与审计闭环。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921" y="155510"/>
            <a:ext cx="11734158" cy="1598184"/>
          </a:xfrm>
        </p:spPr>
        <p:txBody>
          <a:bodyPr/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多智能体架构设计：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类专业化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ReAct/Direct Answer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双模式进行协同推理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170615" y="5354681"/>
            <a:ext cx="3357511" cy="841263"/>
            <a:chOff x="2833739" y="5301208"/>
            <a:chExt cx="3357511" cy="841262"/>
          </a:xfrm>
        </p:grpSpPr>
        <p:sp>
          <p:nvSpPr>
            <p:cNvPr id="4" name="Oval 3"/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10" name="Hexagon 9"/>
          <p:cNvSpPr/>
          <p:nvPr/>
        </p:nvSpPr>
        <p:spPr>
          <a:xfrm rot="19623142">
            <a:off x="4668871" y="2971981"/>
            <a:ext cx="448056" cy="384048"/>
          </a:xfrm>
          <a:prstGeom prst="hexagon">
            <a:avLst>
              <a:gd name="adj" fmla="val 31719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 rot="19747498">
            <a:off x="4682469" y="4441953"/>
            <a:ext cx="448284" cy="384583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356873" y="1993033"/>
            <a:ext cx="1402743" cy="3758132"/>
            <a:chOff x="2411760" y="1109886"/>
            <a:chExt cx="1752575" cy="4695378"/>
          </a:xfrm>
        </p:grpSpPr>
        <p:sp>
          <p:nvSpPr>
            <p:cNvPr id="23" name="Rectangle 22"/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Hexagon 27"/>
          <p:cNvSpPr/>
          <p:nvPr/>
        </p:nvSpPr>
        <p:spPr>
          <a:xfrm rot="19623142">
            <a:off x="7101512" y="5157799"/>
            <a:ext cx="448056" cy="377951"/>
          </a:xfrm>
          <a:prstGeom prst="hexagon">
            <a:avLst>
              <a:gd name="adj" fmla="val 31328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 rot="2700000">
            <a:off x="6243153" y="286604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/>
          <p:cNvSpPr/>
          <p:nvPr/>
        </p:nvSpPr>
        <p:spPr>
          <a:xfrm>
            <a:off x="5583879" y="2212863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/>
          <p:cNvSpPr/>
          <p:nvPr/>
        </p:nvSpPr>
        <p:spPr>
          <a:xfrm>
            <a:off x="5523972" y="3707556"/>
            <a:ext cx="389371" cy="32548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/>
          <p:cNvSpPr>
            <a:spLocks noChangeAspect="1"/>
          </p:cNvSpPr>
          <p:nvPr/>
        </p:nvSpPr>
        <p:spPr>
          <a:xfrm>
            <a:off x="5551919" y="521196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/>
          <p:cNvSpPr>
            <a:spLocks noChangeAspect="1"/>
          </p:cNvSpPr>
          <p:nvPr/>
        </p:nvSpPr>
        <p:spPr>
          <a:xfrm>
            <a:off x="6221467" y="4449725"/>
            <a:ext cx="354676" cy="3576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/>
          <p:cNvSpPr/>
          <p:nvPr/>
        </p:nvSpPr>
        <p:spPr>
          <a:xfrm rot="2700000">
            <a:off x="4810604" y="3014226"/>
            <a:ext cx="167088" cy="299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/>
          <p:cNvSpPr>
            <a:spLocks noChangeAspect="1"/>
          </p:cNvSpPr>
          <p:nvPr/>
        </p:nvSpPr>
        <p:spPr>
          <a:xfrm>
            <a:off x="7187123" y="5256296"/>
            <a:ext cx="248823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/>
          <p:cNvSpPr>
            <a:spLocks noChangeAspect="1"/>
          </p:cNvSpPr>
          <p:nvPr/>
        </p:nvSpPr>
        <p:spPr>
          <a:xfrm>
            <a:off x="4795183" y="4521884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Text 4"/>
          <p:cNvSpPr/>
          <p:nvPr>
            <p:custDataLst>
              <p:tags r:id="rId1"/>
            </p:custDataLst>
          </p:nvPr>
        </p:nvSpPr>
        <p:spPr>
          <a:xfrm>
            <a:off x="1166707" y="2454911"/>
            <a:ext cx="3217333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专业分工明确</a:t>
            </a:r>
            <a:endParaRPr lang="en-US" sz="1600" dirty="0"/>
          </a:p>
        </p:txBody>
      </p:sp>
      <p:sp>
        <p:nvSpPr>
          <p:cNvPr id="44" name="Text 5"/>
          <p:cNvSpPr/>
          <p:nvPr>
            <p:custDataLst>
              <p:tags r:id="rId2"/>
            </p:custDataLst>
          </p:nvPr>
        </p:nvSpPr>
        <p:spPr>
          <a:xfrm>
            <a:off x="1166707" y="2785111"/>
            <a:ext cx="3217333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系统构建7类AI Agent，涵盖告警接收、数据采集、依赖分析等角色，实现运维任务的精细化拆解与高效协作。</a:t>
            </a:r>
            <a:endParaRPr lang="en-US" sz="1400" dirty="0"/>
          </a:p>
        </p:txBody>
      </p:sp>
      <p:sp>
        <p:nvSpPr>
          <p:cNvPr id="46" name="Text 7"/>
          <p:cNvSpPr/>
          <p:nvPr>
            <p:custDataLst>
              <p:tags r:id="rId3"/>
            </p:custDataLst>
          </p:nvPr>
        </p:nvSpPr>
        <p:spPr>
          <a:xfrm>
            <a:off x="1210734" y="4038177"/>
            <a:ext cx="3217333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双模式推理机制</a:t>
            </a:r>
            <a:endParaRPr lang="en-US" sz="1600" dirty="0"/>
          </a:p>
        </p:txBody>
      </p:sp>
      <p:sp>
        <p:nvSpPr>
          <p:cNvPr id="47" name="Text 8"/>
          <p:cNvSpPr/>
          <p:nvPr>
            <p:custDataLst>
              <p:tags r:id="rId4"/>
            </p:custDataLst>
          </p:nvPr>
        </p:nvSpPr>
        <p:spPr>
          <a:xfrm>
            <a:off x="1210734" y="4368377"/>
            <a:ext cx="3217333" cy="1117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Agent采用ReAct（推理+行动）与Direct Answer（直接应答）双模式，动态适配任务复杂度，提升决策准确性与响应效率。</a:t>
            </a:r>
            <a:endParaRPr lang="en-US" sz="1400" dirty="0"/>
          </a:p>
        </p:txBody>
      </p:sp>
      <p:sp>
        <p:nvSpPr>
          <p:cNvPr id="49" name="Text 10"/>
          <p:cNvSpPr/>
          <p:nvPr>
            <p:custDataLst>
              <p:tags r:id="rId5"/>
            </p:custDataLst>
          </p:nvPr>
        </p:nvSpPr>
        <p:spPr>
          <a:xfrm>
            <a:off x="7752080" y="4786631"/>
            <a:ext cx="3217333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协同流程规范</a:t>
            </a:r>
            <a:endParaRPr lang="en-US" sz="1600" dirty="0"/>
          </a:p>
        </p:txBody>
      </p:sp>
      <p:sp>
        <p:nvSpPr>
          <p:cNvPr id="50" name="Text 11"/>
          <p:cNvSpPr/>
          <p:nvPr>
            <p:custDataLst>
              <p:tags r:id="rId6"/>
            </p:custDataLst>
          </p:nvPr>
        </p:nvSpPr>
        <p:spPr>
          <a:xfrm>
            <a:off x="7752080" y="5116831"/>
            <a:ext cx="3217333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通过标准化工作流约束Agent交互顺序，确保各环节有序衔接，避免信息断层与重复推理，增强系统整体可控性。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97747" y="187114"/>
            <a:ext cx="10965721" cy="1210203"/>
          </a:xfrm>
        </p:spPr>
        <p:txBody>
          <a:bodyPr/>
          <a:lstStyle/>
          <a:p>
            <a:pPr>
              <a:lnSpc>
                <a:spcPts val="4200"/>
              </a:lnSpc>
            </a:pP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区块链启发式共识机制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：</a:t>
            </a:r>
          </a:p>
          <a:p>
            <a:pPr>
              <a:lnSpc>
                <a:spcPts val="4200"/>
              </a:lnSpc>
            </a:pP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动态权重分配与双阈值投票策略，有效抑制LLM幻觉问题</a:t>
            </a:r>
            <a:endParaRPr lang="en-US" alt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21" name="자유형: 도형 20"/>
          <p:cNvSpPr/>
          <p:nvPr/>
        </p:nvSpPr>
        <p:spPr>
          <a:xfrm>
            <a:off x="285559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/>
          <p:cNvSpPr/>
          <p:nvPr/>
        </p:nvSpPr>
        <p:spPr>
          <a:xfrm>
            <a:off x="6229956" y="3543300"/>
            <a:ext cx="3456000" cy="2722563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rcRect t="8333" b="8333"/>
          <a:stretch>
            <a:fillRect/>
          </a:stretch>
        </p:blipFill>
        <p:spPr>
          <a:xfrm>
            <a:off x="3373967" y="1805940"/>
            <a:ext cx="2286000" cy="190500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2"/>
            </p:custDataLst>
          </p:nvPr>
        </p:nvSpPr>
        <p:spPr>
          <a:xfrm>
            <a:off x="518160" y="1986280"/>
            <a:ext cx="2286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动态权重分配</a:t>
            </a:r>
          </a:p>
        </p:txBody>
      </p:sp>
      <p:sp>
        <p:nvSpPr>
          <p:cNvPr id="8" name="Text 4"/>
          <p:cNvSpPr/>
          <p:nvPr>
            <p:custDataLst>
              <p:tags r:id="rId3"/>
            </p:custDataLst>
          </p:nvPr>
        </p:nvSpPr>
        <p:spPr>
          <a:xfrm>
            <a:off x="518160" y="2316480"/>
            <a:ext cx="2286000" cy="1117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基于Agent历史表现（信誉分+质押Token）动态调整投票权重，提升高可信Agent的决策影响力。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rcRect t="8333" b="8333"/>
          <a:stretch>
            <a:fillRect/>
          </a:stretch>
        </p:blipFill>
        <p:spPr>
          <a:xfrm>
            <a:off x="3373967" y="3952240"/>
            <a:ext cx="2286000" cy="190500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5"/>
            </p:custDataLst>
          </p:nvPr>
        </p:nvSpPr>
        <p:spPr>
          <a:xfrm>
            <a:off x="569807" y="4170680"/>
            <a:ext cx="2286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双阈值共识</a:t>
            </a:r>
            <a:endParaRPr lang="en-US" sz="1600" dirty="0"/>
          </a:p>
        </p:txBody>
      </p:sp>
      <p:sp>
        <p:nvSpPr>
          <p:cNvPr id="5" name="Text 6"/>
          <p:cNvSpPr/>
          <p:nvPr>
            <p:custDataLst>
              <p:tags r:id="rId6"/>
            </p:custDataLst>
          </p:nvPr>
        </p:nvSpPr>
        <p:spPr>
          <a:xfrm>
            <a:off x="569807" y="4500880"/>
            <a:ext cx="2286000" cy="1117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设定支持率与全网权重双阈值，确保提案需同时满足多数同意和关键节点认可才能通过。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rcRect t="8333" b="8333"/>
          <a:stretch>
            <a:fillRect/>
          </a:stretch>
        </p:blipFill>
        <p:spPr>
          <a:xfrm>
            <a:off x="6363547" y="1808480"/>
            <a:ext cx="2286000" cy="190500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8"/>
            </p:custDataLst>
          </p:nvPr>
        </p:nvSpPr>
        <p:spPr>
          <a:xfrm>
            <a:off x="9022927" y="1986280"/>
            <a:ext cx="2286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抑制LLM幻觉</a:t>
            </a:r>
          </a:p>
        </p:txBody>
      </p:sp>
      <p:sp>
        <p:nvSpPr>
          <p:cNvPr id="14" name="Text 8"/>
          <p:cNvSpPr/>
          <p:nvPr>
            <p:custDataLst>
              <p:tags r:id="rId9"/>
            </p:custDataLst>
          </p:nvPr>
        </p:nvSpPr>
        <p:spPr>
          <a:xfrm>
            <a:off x="9022927" y="2316480"/>
            <a:ext cx="22860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通过链上投票博弈强制多视角验证，避免单一Agent因语义偏差输出虚假根因结论。</a:t>
            </a:r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7"/>
          <a:srcRect t="8333" b="8333"/>
          <a:stretch>
            <a:fillRect/>
          </a:stretch>
        </p:blipFill>
        <p:spPr>
          <a:xfrm>
            <a:off x="6919807" y="3952240"/>
            <a:ext cx="2286000" cy="1905000"/>
          </a:xfrm>
          <a:prstGeom prst="rect">
            <a:avLst/>
          </a:prstGeom>
        </p:spPr>
      </p:pic>
      <p:sp>
        <p:nvSpPr>
          <p:cNvPr id="19" name="Text 9"/>
          <p:cNvSpPr/>
          <p:nvPr>
            <p:custDataLst>
              <p:tags r:id="rId11"/>
            </p:custDataLst>
          </p:nvPr>
        </p:nvSpPr>
        <p:spPr>
          <a:xfrm>
            <a:off x="9814560" y="4267200"/>
            <a:ext cx="2286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共识流程保障</a:t>
            </a:r>
            <a:endParaRPr lang="en-US" sz="1600" dirty="0"/>
          </a:p>
        </p:txBody>
      </p:sp>
      <p:sp>
        <p:nvSpPr>
          <p:cNvPr id="20" name="Text 10"/>
          <p:cNvSpPr/>
          <p:nvPr>
            <p:custDataLst>
              <p:tags r:id="rId12"/>
            </p:custDataLst>
          </p:nvPr>
        </p:nvSpPr>
        <p:spPr>
          <a:xfrm>
            <a:off x="9814560" y="4597400"/>
            <a:ext cx="2286000" cy="1117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所有分析结果须经共识阶段确认，未达标提案将被驳回并触发重新评估，确保决策稳健性。</a:t>
            </a:r>
            <a:endParaRPr lang="en-US" sz="1400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62000" y="381000"/>
            <a:ext cx="10668000" cy="1066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经济激励模型预留接口</a:t>
            </a:r>
            <a:r>
              <a:rPr lang="en-US" sz="3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OpsToken质押、奖励与罚没机制，为可信协作提供经济基础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62000" y="1524000"/>
            <a:ext cx="10668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600" dirty="0"/>
          </a:p>
        </p:txBody>
      </p:sp>
      <p:sp>
        <p:nvSpPr>
          <p:cNvPr id="7" name="Text 3"/>
          <p:cNvSpPr/>
          <p:nvPr>
            <p:custDataLst>
              <p:tags r:id="rId1"/>
            </p:custDataLst>
          </p:nvPr>
        </p:nvSpPr>
        <p:spPr>
          <a:xfrm>
            <a:off x="1054101" y="1988820"/>
            <a:ext cx="2190751" cy="482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3400"/>
              </a:lnSpc>
            </a:pPr>
            <a:r>
              <a:rPr lang="en-US" sz="25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500" dirty="0"/>
          </a:p>
        </p:txBody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977901" y="2611121"/>
            <a:ext cx="22669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引入价值媒介</a:t>
            </a:r>
            <a:endParaRPr lang="en-US" sz="1600" dirty="0"/>
          </a:p>
        </p:txBody>
      </p:sp>
      <p:sp>
        <p:nvSpPr>
          <p:cNvPr id="9" name="Text 5"/>
          <p:cNvSpPr/>
          <p:nvPr>
            <p:custDataLst>
              <p:tags r:id="rId3"/>
            </p:custDataLst>
          </p:nvPr>
        </p:nvSpPr>
        <p:spPr>
          <a:xfrm>
            <a:off x="977901" y="2947671"/>
            <a:ext cx="2266951" cy="1168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通过OpsToken实现系统内价值流通。支持Agent间激励结算。强化各主体责任绑定关系。</a:t>
            </a:r>
          </a:p>
        </p:txBody>
      </p:sp>
      <p:sp>
        <p:nvSpPr>
          <p:cNvPr id="10" name="Text 6"/>
          <p:cNvSpPr/>
          <p:nvPr>
            <p:custDataLst>
              <p:tags r:id="rId4"/>
            </p:custDataLst>
          </p:nvPr>
        </p:nvSpPr>
        <p:spPr>
          <a:xfrm>
            <a:off x="3676651" y="1988820"/>
            <a:ext cx="2190751" cy="482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3400"/>
              </a:lnSpc>
            </a:pPr>
            <a:r>
              <a:rPr lang="en-US" sz="25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500" dirty="0"/>
          </a:p>
        </p:txBody>
      </p:sp>
      <p:sp>
        <p:nvSpPr>
          <p:cNvPr id="11" name="Text 7"/>
          <p:cNvSpPr/>
          <p:nvPr>
            <p:custDataLst>
              <p:tags r:id="rId5"/>
            </p:custDataLst>
          </p:nvPr>
        </p:nvSpPr>
        <p:spPr>
          <a:xfrm>
            <a:off x="3600451" y="2611121"/>
            <a:ext cx="22669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质押参与共识</a:t>
            </a:r>
            <a:endParaRPr lang="en-US" sz="1600" dirty="0"/>
          </a:p>
        </p:txBody>
      </p:sp>
      <p:sp>
        <p:nvSpPr>
          <p:cNvPr id="12" name="Text 8"/>
          <p:cNvSpPr/>
          <p:nvPr>
            <p:custDataLst>
              <p:tags r:id="rId6"/>
            </p:custDataLst>
          </p:nvPr>
        </p:nvSpPr>
        <p:spPr>
          <a:xfrm>
            <a:off x="3600451" y="2947671"/>
            <a:ext cx="2266951" cy="1168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Agent需质押Token加入网络。质押金额影响投票权重。确保参与门槛与责任感。</a:t>
            </a:r>
          </a:p>
        </p:txBody>
      </p:sp>
      <p:sp>
        <p:nvSpPr>
          <p:cNvPr id="13" name="Text 9"/>
          <p:cNvSpPr/>
          <p:nvPr>
            <p:custDataLst>
              <p:tags r:id="rId7"/>
            </p:custDataLst>
          </p:nvPr>
        </p:nvSpPr>
        <p:spPr>
          <a:xfrm>
            <a:off x="6299201" y="1988820"/>
            <a:ext cx="2190751" cy="482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3400"/>
              </a:lnSpc>
            </a:pPr>
            <a:r>
              <a:rPr lang="en-US" sz="25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500" dirty="0"/>
          </a:p>
        </p:txBody>
      </p:sp>
      <p:sp>
        <p:nvSpPr>
          <p:cNvPr id="14" name="Text 10"/>
          <p:cNvSpPr/>
          <p:nvPr>
            <p:custDataLst>
              <p:tags r:id="rId8"/>
            </p:custDataLst>
          </p:nvPr>
        </p:nvSpPr>
        <p:spPr>
          <a:xfrm>
            <a:off x="6223001" y="2611121"/>
            <a:ext cx="22669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信誉联动机制</a:t>
            </a:r>
            <a:endParaRPr lang="en-US" sz="1600" dirty="0"/>
          </a:p>
        </p:txBody>
      </p:sp>
      <p:sp>
        <p:nvSpPr>
          <p:cNvPr id="15" name="Text 11"/>
          <p:cNvSpPr/>
          <p:nvPr>
            <p:custDataLst>
              <p:tags r:id="rId9"/>
            </p:custDataLst>
          </p:nvPr>
        </p:nvSpPr>
        <p:spPr>
          <a:xfrm>
            <a:off x="6223001" y="2947671"/>
            <a:ext cx="2266951" cy="1168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投票权由信誉分和质押共同决定。促进长期良好行为积累。防止恶意节点主导决策。</a:t>
            </a:r>
          </a:p>
        </p:txBody>
      </p:sp>
      <p:sp>
        <p:nvSpPr>
          <p:cNvPr id="16" name="Text 12"/>
          <p:cNvSpPr/>
          <p:nvPr>
            <p:custDataLst>
              <p:tags r:id="rId10"/>
            </p:custDataLst>
          </p:nvPr>
        </p:nvSpPr>
        <p:spPr>
          <a:xfrm>
            <a:off x="8921751" y="1988820"/>
            <a:ext cx="2190751" cy="482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3400"/>
              </a:lnSpc>
            </a:pPr>
            <a:r>
              <a:rPr lang="en-US" sz="25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500" dirty="0"/>
          </a:p>
        </p:txBody>
      </p:sp>
      <p:sp>
        <p:nvSpPr>
          <p:cNvPr id="17" name="Text 13"/>
          <p:cNvSpPr/>
          <p:nvPr>
            <p:custDataLst>
              <p:tags r:id="rId11"/>
            </p:custDataLst>
          </p:nvPr>
        </p:nvSpPr>
        <p:spPr>
          <a:xfrm>
            <a:off x="8845551" y="2611121"/>
            <a:ext cx="22669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激励奖励规则</a:t>
            </a:r>
            <a:endParaRPr lang="en-US" sz="1600" dirty="0"/>
          </a:p>
        </p:txBody>
      </p:sp>
      <p:sp>
        <p:nvSpPr>
          <p:cNvPr id="18" name="Text 14"/>
          <p:cNvSpPr/>
          <p:nvPr>
            <p:custDataLst>
              <p:tags r:id="rId12"/>
            </p:custDataLst>
          </p:nvPr>
        </p:nvSpPr>
        <p:spPr>
          <a:xfrm>
            <a:off x="8845551" y="2947671"/>
            <a:ext cx="2266951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对正确提案给予Token奖励。鼓励高质量输出与贡献。提升系统整体效能。</a:t>
            </a:r>
          </a:p>
        </p:txBody>
      </p:sp>
      <p:sp>
        <p:nvSpPr>
          <p:cNvPr id="19" name="Text 15"/>
          <p:cNvSpPr/>
          <p:nvPr>
            <p:custDataLst>
              <p:tags r:id="rId13"/>
            </p:custDataLst>
          </p:nvPr>
        </p:nvSpPr>
        <p:spPr>
          <a:xfrm>
            <a:off x="1054101" y="4306571"/>
            <a:ext cx="2190751" cy="482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3400"/>
              </a:lnSpc>
            </a:pPr>
            <a:r>
              <a:rPr lang="en-US" sz="25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500" dirty="0"/>
          </a:p>
        </p:txBody>
      </p:sp>
      <p:sp>
        <p:nvSpPr>
          <p:cNvPr id="20" name="Text 16"/>
          <p:cNvSpPr/>
          <p:nvPr>
            <p:custDataLst>
              <p:tags r:id="rId14"/>
            </p:custDataLst>
          </p:nvPr>
        </p:nvSpPr>
        <p:spPr>
          <a:xfrm>
            <a:off x="977901" y="4928871"/>
            <a:ext cx="22669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惩罚约束机制</a:t>
            </a:r>
            <a:endParaRPr lang="en-US" sz="1600" dirty="0"/>
          </a:p>
        </p:txBody>
      </p:sp>
      <p:sp>
        <p:nvSpPr>
          <p:cNvPr id="21" name="Text 17"/>
          <p:cNvSpPr/>
          <p:nvPr>
            <p:custDataLst>
              <p:tags r:id="rId15"/>
            </p:custDataLst>
          </p:nvPr>
        </p:nvSpPr>
        <p:spPr>
          <a:xfrm>
            <a:off x="977901" y="5265420"/>
            <a:ext cx="2266951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错误行为将被罚没质押金。有效遏制幻觉与低质输出。增强系统安全性与可信度。</a:t>
            </a:r>
          </a:p>
        </p:txBody>
      </p:sp>
      <p:sp>
        <p:nvSpPr>
          <p:cNvPr id="22" name="Text 18"/>
          <p:cNvSpPr/>
          <p:nvPr>
            <p:custDataLst>
              <p:tags r:id="rId16"/>
            </p:custDataLst>
          </p:nvPr>
        </p:nvSpPr>
        <p:spPr>
          <a:xfrm>
            <a:off x="3676651" y="4306571"/>
            <a:ext cx="2190751" cy="482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3400"/>
              </a:lnSpc>
            </a:pPr>
            <a:r>
              <a:rPr lang="en-US" sz="25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500" dirty="0"/>
          </a:p>
        </p:txBody>
      </p:sp>
      <p:sp>
        <p:nvSpPr>
          <p:cNvPr id="23" name="Text 19"/>
          <p:cNvSpPr/>
          <p:nvPr>
            <p:custDataLst>
              <p:tags r:id="rId17"/>
            </p:custDataLst>
          </p:nvPr>
        </p:nvSpPr>
        <p:spPr>
          <a:xfrm>
            <a:off x="3600451" y="4928871"/>
            <a:ext cx="22669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保障系统可靠</a:t>
            </a:r>
            <a:endParaRPr lang="en-US" sz="1600" dirty="0"/>
          </a:p>
        </p:txBody>
      </p:sp>
      <p:sp>
        <p:nvSpPr>
          <p:cNvPr id="24" name="Text 20"/>
          <p:cNvSpPr/>
          <p:nvPr>
            <p:custDataLst>
              <p:tags r:id="rId18"/>
            </p:custDataLst>
          </p:nvPr>
        </p:nvSpPr>
        <p:spPr>
          <a:xfrm>
            <a:off x="3600451" y="5265420"/>
            <a:ext cx="2266951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通过奖惩机制规范Agent行为。降低系统运行风险。提升决策一致性与稳定性。</a:t>
            </a:r>
          </a:p>
        </p:txBody>
      </p:sp>
      <p:sp>
        <p:nvSpPr>
          <p:cNvPr id="25" name="Text 21"/>
          <p:cNvSpPr/>
          <p:nvPr>
            <p:custDataLst>
              <p:tags r:id="rId19"/>
            </p:custDataLst>
          </p:nvPr>
        </p:nvSpPr>
        <p:spPr>
          <a:xfrm>
            <a:off x="6299201" y="4306571"/>
            <a:ext cx="2190751" cy="482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3400"/>
              </a:lnSpc>
            </a:pPr>
            <a:r>
              <a:rPr lang="en-US" sz="25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2500" dirty="0"/>
          </a:p>
        </p:txBody>
      </p:sp>
      <p:sp>
        <p:nvSpPr>
          <p:cNvPr id="26" name="Text 22"/>
          <p:cNvSpPr/>
          <p:nvPr>
            <p:custDataLst>
              <p:tags r:id="rId20"/>
            </p:custDataLst>
          </p:nvPr>
        </p:nvSpPr>
        <p:spPr>
          <a:xfrm>
            <a:off x="6223001" y="4928871"/>
            <a:ext cx="22669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构建治理模型</a:t>
            </a:r>
            <a:endParaRPr lang="en-US" sz="1600" dirty="0"/>
          </a:p>
        </p:txBody>
      </p:sp>
      <p:sp>
        <p:nvSpPr>
          <p:cNvPr id="27" name="Text 23"/>
          <p:cNvSpPr/>
          <p:nvPr>
            <p:custDataLst>
              <p:tags r:id="rId21"/>
            </p:custDataLst>
          </p:nvPr>
        </p:nvSpPr>
        <p:spPr>
          <a:xfrm>
            <a:off x="6223001" y="5265420"/>
            <a:ext cx="2266951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形成基于Token的自治体系。实现去中心化协作治理。推动系统可持续发展。</a:t>
            </a:r>
          </a:p>
        </p:txBody>
      </p:sp>
      <p:sp>
        <p:nvSpPr>
          <p:cNvPr id="28" name="Text 24"/>
          <p:cNvSpPr/>
          <p:nvPr>
            <p:custDataLst>
              <p:tags r:id="rId22"/>
            </p:custDataLst>
          </p:nvPr>
        </p:nvSpPr>
        <p:spPr>
          <a:xfrm>
            <a:off x="8921751" y="4306571"/>
            <a:ext cx="2190751" cy="482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3400"/>
              </a:lnSpc>
            </a:pPr>
            <a:r>
              <a:rPr lang="en-US" sz="25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2500" dirty="0"/>
          </a:p>
        </p:txBody>
      </p:sp>
      <p:sp>
        <p:nvSpPr>
          <p:cNvPr id="29" name="Text 25"/>
          <p:cNvSpPr/>
          <p:nvPr>
            <p:custDataLst>
              <p:tags r:id="rId23"/>
            </p:custDataLst>
          </p:nvPr>
        </p:nvSpPr>
        <p:spPr>
          <a:xfrm>
            <a:off x="8845551" y="4928871"/>
            <a:ext cx="22669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强化责任绑定</a:t>
            </a:r>
            <a:endParaRPr lang="en-US" sz="1600" dirty="0"/>
          </a:p>
        </p:txBody>
      </p:sp>
      <p:sp>
        <p:nvSpPr>
          <p:cNvPr id="30" name="Text 26"/>
          <p:cNvSpPr/>
          <p:nvPr>
            <p:custDataLst>
              <p:tags r:id="rId24"/>
            </p:custDataLst>
          </p:nvPr>
        </p:nvSpPr>
        <p:spPr>
          <a:xfrm>
            <a:off x="8845551" y="5265420"/>
            <a:ext cx="2266951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质押与信誉共同约束行为。明确Agent责任与权益。提升整体协作质量。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/>
          <p:cNvGrpSpPr/>
          <p:nvPr/>
        </p:nvGrpSpPr>
        <p:grpSpPr>
          <a:xfrm>
            <a:off x="5335694" y="1591733"/>
            <a:ext cx="1815253" cy="4998720"/>
            <a:chOff x="3736544" y="1720397"/>
            <a:chExt cx="1579250" cy="4061504"/>
          </a:xfrm>
        </p:grpSpPr>
        <p:grpSp>
          <p:nvGrpSpPr>
            <p:cNvPr id="28" name="Group 3"/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9" name="Flowchart: Decision 19"/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0" name="Flowchart: Decision 20"/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1" name="Flowchart: Decision 21"/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2" name="Flowchart: Decision 22"/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33" name="Group 4"/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34" name="Flowchart: Decision 15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5" name="Flowchart: Decision 16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6" name="Flowchart: Decision 17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37" name="Flowchart: Decision 18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38" name="Group 5"/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39" name="Flowchart: Decision 11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0" name="Flowchart: Decision 12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1" name="Flowchart: Decision 13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2" name="Flowchart: Decision 14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43" name="Group 6"/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44" name="Flowchart: Decision 7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5" name="Flowchart: Decision 8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6" name="Flowchart: Decision 9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" name="Flowchart: Decision 10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</p:grpSp>
      <p:sp>
        <p:nvSpPr>
          <p:cNvPr id="4" name="Text 1"/>
          <p:cNvSpPr/>
          <p:nvPr/>
        </p:nvSpPr>
        <p:spPr>
          <a:xfrm>
            <a:off x="232859" y="271579"/>
            <a:ext cx="11875841" cy="1066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交易驱动的执行范式</a:t>
            </a:r>
            <a:r>
              <a:rPr lang="en-US" sz="3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所有Agent操作封装为签名交易，经虚拟机校验确保合规性与可回滚性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62000" y="1524000"/>
            <a:ext cx="10668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731511" y="4254501"/>
            <a:ext cx="1054100" cy="368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交易处理</a:t>
            </a:r>
          </a:p>
        </p:txBody>
      </p:sp>
      <p:sp>
        <p:nvSpPr>
          <p:cNvPr id="8" name="Text 4"/>
          <p:cNvSpPr/>
          <p:nvPr/>
        </p:nvSpPr>
        <p:spPr>
          <a:xfrm>
            <a:off x="3667761" y="1689100"/>
            <a:ext cx="11303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600"/>
              </a:lnSpc>
            </a:pPr>
            <a:r>
              <a:rPr lang="en-US" sz="16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签名封装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08001" y="2184400"/>
            <a:ext cx="3738033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包含发送方身份与交易类型，确保来源可识别。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508001" y="2794000"/>
            <a:ext cx="3705860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携带数据负载与数字签名，保障行为不可抵赖。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3667761" y="3632200"/>
            <a:ext cx="11303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600"/>
              </a:lnSpc>
            </a:pPr>
            <a:r>
              <a:rPr lang="en-US" sz="16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安全校验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21360" y="4127500"/>
            <a:ext cx="3524251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轻量虚拟机检查语法合法性，过滤格式错误。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21360" y="4737100"/>
            <a:ext cx="3524251" cy="33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验证操作权限，拦截越权或非法请求。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3667761" y="5295900"/>
            <a:ext cx="11303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600"/>
              </a:lnSpc>
            </a:pPr>
            <a:r>
              <a:rPr lang="en-US" sz="16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状态更新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21360" y="5628640"/>
            <a:ext cx="3524251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合法交易触发系统状态变更，确保逻辑执行。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721360" y="6238240"/>
            <a:ext cx="3524251" cy="33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变更记录上链存储，形成不可篡改日志。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8201661" y="1828800"/>
            <a:ext cx="11303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600"/>
              </a:lnSpc>
            </a:pPr>
            <a:r>
              <a:rPr lang="en-US" sz="16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追溯审计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8271511" y="2324100"/>
            <a:ext cx="3524251" cy="33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支持通过交易哈希快速定位历史操作记录。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8271511" y="2654300"/>
            <a:ext cx="3524251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结合区块快照实现操作回滚，提升调试效率。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8201661" y="3492500"/>
            <a:ext cx="11303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600"/>
              </a:lnSpc>
            </a:pPr>
            <a:r>
              <a:rPr lang="en-US" sz="16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流程合规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271511" y="3987800"/>
            <a:ext cx="3524251" cy="33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确保每笔交易符合预定义规则与业务流程。</a:t>
            </a:r>
            <a:endParaRPr lang="en-US" sz="1400" dirty="0"/>
          </a:p>
        </p:txBody>
      </p:sp>
      <p:sp>
        <p:nvSpPr>
          <p:cNvPr id="22" name="Text 18"/>
          <p:cNvSpPr/>
          <p:nvPr/>
        </p:nvSpPr>
        <p:spPr>
          <a:xfrm>
            <a:off x="8271511" y="4318000"/>
            <a:ext cx="3524251" cy="33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防止无效或恶意操作影响系统一致性。</a:t>
            </a:r>
            <a:endParaRPr lang="en-US" sz="1400" dirty="0"/>
          </a:p>
        </p:txBody>
      </p:sp>
      <p:sp>
        <p:nvSpPr>
          <p:cNvPr id="23" name="Text 19"/>
          <p:cNvSpPr/>
          <p:nvPr/>
        </p:nvSpPr>
        <p:spPr>
          <a:xfrm>
            <a:off x="8201661" y="4876800"/>
            <a:ext cx="11303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600"/>
              </a:lnSpc>
            </a:pPr>
            <a:r>
              <a:rPr lang="en-US" sz="16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容错机制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8271511" y="5372100"/>
            <a:ext cx="3524251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利用区块链特性实现数据高可用与故障恢复。</a:t>
            </a:r>
            <a:endParaRPr lang="en-US" sz="1400" dirty="0"/>
          </a:p>
        </p:txBody>
      </p:sp>
      <p:sp>
        <p:nvSpPr>
          <p:cNvPr id="25" name="Text 21"/>
          <p:cNvSpPr/>
          <p:nvPr/>
        </p:nvSpPr>
        <p:spPr>
          <a:xfrm>
            <a:off x="8271511" y="5981700"/>
            <a:ext cx="3524251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支持逻辑层面的状态回退，增强系统鲁棒性。</a:t>
            </a:r>
            <a:endParaRPr lang="en-US" sz="1400" dirty="0"/>
          </a:p>
        </p:txBody>
      </p:sp>
      <p:sp>
        <p:nvSpPr>
          <p:cNvPr id="63" name="Pie 24"/>
          <p:cNvSpPr/>
          <p:nvPr/>
        </p:nvSpPr>
        <p:spPr>
          <a:xfrm>
            <a:off x="5909983" y="3446772"/>
            <a:ext cx="684244" cy="680456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91" name="Frame 17"/>
          <p:cNvSpPr/>
          <p:nvPr/>
        </p:nvSpPr>
        <p:spPr>
          <a:xfrm>
            <a:off x="4636101" y="1711304"/>
            <a:ext cx="677537" cy="6775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4636203" y="3263847"/>
            <a:ext cx="465964" cy="673179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62" name="Block Arc 41"/>
          <p:cNvSpPr/>
          <p:nvPr/>
        </p:nvSpPr>
        <p:spPr>
          <a:xfrm>
            <a:off x="4636620" y="5131002"/>
            <a:ext cx="751099" cy="760615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56" name="Isosceles Triangle 57"/>
          <p:cNvSpPr/>
          <p:nvPr/>
        </p:nvSpPr>
        <p:spPr>
          <a:xfrm>
            <a:off x="7451169" y="1578556"/>
            <a:ext cx="417511" cy="943865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-1" fmla="*/ 1148449 w 1346449"/>
              <a:gd name="connsiteY0-2" fmla="*/ 2374775 h 3166775"/>
              <a:gd name="connsiteX1-3" fmla="*/ 198001 w 1346449"/>
              <a:gd name="connsiteY1-4" fmla="*/ 2374775 h 3166775"/>
              <a:gd name="connsiteX2-5" fmla="*/ 1 w 1346449"/>
              <a:gd name="connsiteY2-6" fmla="*/ 3166775 h 3166775"/>
              <a:gd name="connsiteX3-7" fmla="*/ 1346449 w 1346449"/>
              <a:gd name="connsiteY3-8" fmla="*/ 3166775 h 3166775"/>
              <a:gd name="connsiteX4-9" fmla="*/ 1148449 w 1346449"/>
              <a:gd name="connsiteY4-10" fmla="*/ 2374775 h 3166775"/>
              <a:gd name="connsiteX5-11" fmla="*/ 755186 w 1346449"/>
              <a:gd name="connsiteY5-12" fmla="*/ 0 h 3166775"/>
              <a:gd name="connsiteX6-13" fmla="*/ 734449 w 1346449"/>
              <a:gd name="connsiteY6-14" fmla="*/ 1231644 h 3166775"/>
              <a:gd name="connsiteX7-15" fmla="*/ 853246 w 1346449"/>
              <a:gd name="connsiteY7-16" fmla="*/ 1400264 h 3166775"/>
              <a:gd name="connsiteX8-17" fmla="*/ 673226 w 1346449"/>
              <a:gd name="connsiteY8-18" fmla="*/ 1580284 h 3166775"/>
              <a:gd name="connsiteX9-19" fmla="*/ 493206 w 1346449"/>
              <a:gd name="connsiteY9-20" fmla="*/ 1400264 h 3166775"/>
              <a:gd name="connsiteX10-21" fmla="*/ 612000 w 1346449"/>
              <a:gd name="connsiteY10-22" fmla="*/ 1231645 h 3166775"/>
              <a:gd name="connsiteX11-23" fmla="*/ 591263 w 1346449"/>
              <a:gd name="connsiteY11-24" fmla="*/ 10368 h 3166775"/>
              <a:gd name="connsiteX12-25" fmla="*/ 2939 w 1346449"/>
              <a:gd name="connsiteY12-26" fmla="*/ 1491744 h 3166775"/>
              <a:gd name="connsiteX13-27" fmla="*/ 0 w 1346449"/>
              <a:gd name="connsiteY13-28" fmla="*/ 1491744 h 3166775"/>
              <a:gd name="connsiteX14-29" fmla="*/ 2009 w 1346449"/>
              <a:gd name="connsiteY14-30" fmla="*/ 1494147 h 3166775"/>
              <a:gd name="connsiteX15-31" fmla="*/ 0 w 1346449"/>
              <a:gd name="connsiteY15-32" fmla="*/ 1499342 h 3166775"/>
              <a:gd name="connsiteX16-33" fmla="*/ 6353 w 1346449"/>
              <a:gd name="connsiteY16-34" fmla="*/ 1499342 h 3166775"/>
              <a:gd name="connsiteX17-35" fmla="*/ 273414 w 1346449"/>
              <a:gd name="connsiteY17-36" fmla="*/ 2293171 h 3166775"/>
              <a:gd name="connsiteX18-37" fmla="*/ 1091887 w 1346449"/>
              <a:gd name="connsiteY18-38" fmla="*/ 2283744 h 3166775"/>
              <a:gd name="connsiteX19-39" fmla="*/ 1340768 w 1346449"/>
              <a:gd name="connsiteY19-40" fmla="*/ 1499342 h 3166775"/>
              <a:gd name="connsiteX20-41" fmla="*/ 1346449 w 1346449"/>
              <a:gd name="connsiteY20-42" fmla="*/ 1499342 h 3166775"/>
              <a:gd name="connsiteX21-43" fmla="*/ 1344512 w 1346449"/>
              <a:gd name="connsiteY21-44" fmla="*/ 1494334 h 3166775"/>
              <a:gd name="connsiteX22-45" fmla="*/ 1346448 w 1346449"/>
              <a:gd name="connsiteY22-46" fmla="*/ 1491744 h 3166775"/>
              <a:gd name="connsiteX23-47" fmla="*/ 1343510 w 1346449"/>
              <a:gd name="connsiteY23-48" fmla="*/ 1491744 h 3166775"/>
              <a:gd name="connsiteX24-49" fmla="*/ 755186 w 1346449"/>
              <a:gd name="connsiteY24-50" fmla="*/ 0 h 31667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3600" dirty="0"/>
          </a:p>
        </p:txBody>
      </p:sp>
      <p:sp>
        <p:nvSpPr>
          <p:cNvPr id="60" name="Rectangle 30"/>
          <p:cNvSpPr/>
          <p:nvPr/>
        </p:nvSpPr>
        <p:spPr>
          <a:xfrm>
            <a:off x="7401689" y="3396136"/>
            <a:ext cx="619324" cy="61751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3600"/>
          </a:p>
        </p:txBody>
      </p:sp>
      <p:sp>
        <p:nvSpPr>
          <p:cNvPr id="81" name="Rounded Rectangle 25"/>
          <p:cNvSpPr/>
          <p:nvPr/>
        </p:nvSpPr>
        <p:spPr>
          <a:xfrm>
            <a:off x="7401857" y="4887423"/>
            <a:ext cx="663560" cy="559244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53022" y="1877512"/>
            <a:ext cx="4142977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区块链底层实现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469953" cy="2486033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" y="2727240"/>
            <a:ext cx="1166065" cy="2332130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02558" y="0"/>
            <a:ext cx="2338853" cy="1169426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5345732"/>
            <a:ext cx="1175590" cy="1512268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165860" y="1705293"/>
            <a:ext cx="190246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GB" sz="2000" dirty="0">
                <a:solidFill>
                  <a:schemeClr val="accent1"/>
                </a:solidFill>
                <a:cs typeface="Arial" panose="020B0604020202020204" pitchFamily="34" charset="0"/>
              </a:rPr>
              <a:t>核心模块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66065" y="2333384"/>
            <a:ext cx="44130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cs typeface="Arial" panose="020B0604020202020204" pitchFamily="34" charset="0"/>
              </a:rPr>
              <a:t>  1. </a:t>
            </a:r>
            <a:r>
              <a:rPr lang="zh-CN" altLang="en-US" sz="1400" dirty="0">
                <a:cs typeface="Arial" panose="020B0604020202020204" pitchFamily="34" charset="0"/>
              </a:rPr>
              <a:t>数据结构层（</a:t>
            </a:r>
            <a:r>
              <a:rPr lang="en-US" altLang="zh-CN" sz="1400" dirty="0">
                <a:cs typeface="Arial" panose="020B0604020202020204" pitchFamily="34" charset="0"/>
              </a:rPr>
              <a:t>Block, Transaction, Account</a:t>
            </a:r>
            <a:r>
              <a:rPr lang="zh-CN" altLang="en-US" sz="1400" dirty="0">
                <a:cs typeface="Arial" panose="020B0604020202020204" pitchFamily="34" charset="0"/>
              </a:rPr>
              <a:t>）</a:t>
            </a:r>
          </a:p>
          <a:p>
            <a:r>
              <a:rPr lang="en-US" altLang="zh-CN" sz="1400" dirty="0">
                <a:cs typeface="Arial" panose="020B0604020202020204" pitchFamily="34" charset="0"/>
              </a:rPr>
              <a:t>  2. </a:t>
            </a:r>
            <a:r>
              <a:rPr lang="zh-CN" altLang="en-US" sz="1400" dirty="0">
                <a:cs typeface="Arial" panose="020B0604020202020204" pitchFamily="34" charset="0"/>
              </a:rPr>
              <a:t>链维护层（</a:t>
            </a:r>
            <a:r>
              <a:rPr lang="en-US" altLang="zh-CN" sz="1400" dirty="0">
                <a:cs typeface="Arial" panose="020B0604020202020204" pitchFamily="34" charset="0"/>
              </a:rPr>
              <a:t>Blockchain, </a:t>
            </a:r>
            <a:r>
              <a:rPr lang="zh-CN" altLang="en-US" sz="1400" dirty="0">
                <a:cs typeface="Arial" panose="020B0604020202020204" pitchFamily="34" charset="0"/>
              </a:rPr>
              <a:t>哈希验证</a:t>
            </a:r>
            <a:r>
              <a:rPr lang="en-US" altLang="zh-CN" sz="1400" dirty="0">
                <a:cs typeface="Arial" panose="020B0604020202020204" pitchFamily="34" charset="0"/>
              </a:rPr>
              <a:t>, Merkle Root</a:t>
            </a:r>
            <a:r>
              <a:rPr lang="zh-CN" altLang="en-US" sz="1400" dirty="0">
                <a:cs typeface="Arial" panose="020B0604020202020204" pitchFamily="34" charset="0"/>
              </a:rPr>
              <a:t>）</a:t>
            </a:r>
          </a:p>
          <a:p>
            <a:r>
              <a:rPr lang="en-US" altLang="zh-CN" sz="1400" dirty="0">
                <a:cs typeface="Arial" panose="020B0604020202020204" pitchFamily="34" charset="0"/>
              </a:rPr>
              <a:t>  3. </a:t>
            </a:r>
            <a:r>
              <a:rPr lang="zh-CN" altLang="en-US" sz="1400" dirty="0">
                <a:cs typeface="Arial" panose="020B0604020202020204" pitchFamily="34" charset="0"/>
              </a:rPr>
              <a:t>执行层（</a:t>
            </a:r>
            <a:r>
              <a:rPr lang="en-US" altLang="zh-CN" sz="1400" dirty="0">
                <a:cs typeface="Arial" panose="020B0604020202020204" pitchFamily="34" charset="0"/>
              </a:rPr>
              <a:t>VM</a:t>
            </a:r>
            <a:r>
              <a:rPr lang="zh-CN" altLang="en-US" sz="1400" dirty="0">
                <a:cs typeface="Arial" panose="020B0604020202020204" pitchFamily="34" charset="0"/>
              </a:rPr>
              <a:t>虚拟机</a:t>
            </a:r>
            <a:r>
              <a:rPr lang="en-US" altLang="zh-CN" sz="1400" dirty="0">
                <a:cs typeface="Arial" panose="020B0604020202020204" pitchFamily="34" charset="0"/>
              </a:rPr>
              <a:t>, </a:t>
            </a:r>
            <a:r>
              <a:rPr lang="zh-CN" altLang="en-US" sz="1400" dirty="0">
                <a:cs typeface="Arial" panose="020B0604020202020204" pitchFamily="34" charset="0"/>
              </a:rPr>
              <a:t>交易验证</a:t>
            </a:r>
            <a:r>
              <a:rPr lang="en-US" altLang="zh-CN" sz="1400" dirty="0">
                <a:cs typeface="Arial" panose="020B0604020202020204" pitchFamily="34" charset="0"/>
              </a:rPr>
              <a:t>, </a:t>
            </a:r>
            <a:r>
              <a:rPr lang="zh-CN" altLang="en-US" sz="1400" dirty="0">
                <a:cs typeface="Arial" panose="020B0604020202020204" pitchFamily="34" charset="0"/>
              </a:rPr>
              <a:t>合约执行）</a:t>
            </a:r>
          </a:p>
          <a:p>
            <a:r>
              <a:rPr lang="en-US" altLang="zh-CN" sz="1400" dirty="0">
                <a:cs typeface="Arial" panose="020B0604020202020204" pitchFamily="34" charset="0"/>
              </a:rPr>
              <a:t>  4. </a:t>
            </a:r>
            <a:r>
              <a:rPr lang="zh-CN" altLang="en-US" sz="1400" dirty="0">
                <a:cs typeface="Arial" panose="020B0604020202020204" pitchFamily="34" charset="0"/>
              </a:rPr>
              <a:t>状态层（</a:t>
            </a:r>
            <a:r>
              <a:rPr lang="en-US" altLang="zh-CN" sz="1400" dirty="0">
                <a:cs typeface="Arial" panose="020B0604020202020204" pitchFamily="34" charset="0"/>
              </a:rPr>
              <a:t>WorldState, SQLite</a:t>
            </a:r>
            <a:r>
              <a:rPr lang="zh-CN" altLang="en-US" sz="1400" dirty="0">
                <a:cs typeface="Arial" panose="020B0604020202020204" pitchFamily="34" charset="0"/>
              </a:rPr>
              <a:t>持久化）</a:t>
            </a:r>
          </a:p>
        </p:txBody>
      </p:sp>
      <p:sp>
        <p:nvSpPr>
          <p:cNvPr id="40" name="Text Placeholder 10"/>
          <p:cNvSpPr txBox="1"/>
          <p:nvPr/>
        </p:nvSpPr>
        <p:spPr>
          <a:xfrm>
            <a:off x="1165860" y="293370"/>
            <a:ext cx="4916170" cy="118300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区块链底层架构概览</a:t>
            </a:r>
          </a:p>
        </p:txBody>
      </p:sp>
      <p:pic>
        <p:nvPicPr>
          <p:cNvPr id="2" name="图片占位符 1" descr="底层架构图"/>
          <p:cNvPicPr>
            <a:picLocks noGrp="1" noChangeAspect="1"/>
          </p:cNvPicPr>
          <p:nvPr>
            <p:ph type="pic" idx="12"/>
          </p:nvPr>
        </p:nvPicPr>
        <p:blipFill>
          <a:blip r:embed="rId2"/>
          <a:stretch>
            <a:fillRect/>
          </a:stretch>
        </p:blipFill>
        <p:spPr>
          <a:xfrm>
            <a:off x="7052310" y="63500"/>
            <a:ext cx="3341370" cy="6731000"/>
          </a:xfrm>
          <a:prstGeom prst="rect">
            <a:avLst/>
          </a:prstGeom>
        </p:spPr>
      </p:pic>
      <p:sp>
        <p:nvSpPr>
          <p:cNvPr id="4" name="TextBox 37"/>
          <p:cNvSpPr txBox="1"/>
          <p:nvPr/>
        </p:nvSpPr>
        <p:spPr>
          <a:xfrm>
            <a:off x="1165860" y="3779838"/>
            <a:ext cx="190246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关键特性</a:t>
            </a:r>
          </a:p>
        </p:txBody>
      </p:sp>
      <p:sp>
        <p:nvSpPr>
          <p:cNvPr id="5" name="TextBox 38"/>
          <p:cNvSpPr txBox="1"/>
          <p:nvPr/>
        </p:nvSpPr>
        <p:spPr>
          <a:xfrm>
            <a:off x="1166065" y="4450474"/>
            <a:ext cx="44130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cs typeface="Arial" panose="020B0604020202020204" pitchFamily="34" charset="0"/>
              </a:rPr>
              <a:t>  - </a:t>
            </a:r>
            <a:r>
              <a:rPr lang="zh-CN" altLang="en-US" sz="1400" dirty="0">
                <a:cs typeface="Arial" panose="020B0604020202020204" pitchFamily="34" charset="0"/>
              </a:rPr>
              <a:t>轻量级内存实现</a:t>
            </a:r>
          </a:p>
          <a:p>
            <a:r>
              <a:rPr lang="en-US" altLang="zh-CN" sz="1400" dirty="0">
                <a:cs typeface="Arial" panose="020B0604020202020204" pitchFamily="34" charset="0"/>
              </a:rPr>
              <a:t>  - </a:t>
            </a:r>
            <a:r>
              <a:rPr lang="zh-CN" altLang="en-US" sz="1400" dirty="0">
                <a:cs typeface="Arial" panose="020B0604020202020204" pitchFamily="34" charset="0"/>
              </a:rPr>
              <a:t>交易签名与验证（</a:t>
            </a:r>
            <a:r>
              <a:rPr lang="en-US" altLang="zh-CN" sz="1400" dirty="0">
                <a:cs typeface="Arial" panose="020B0604020202020204" pitchFamily="34" charset="0"/>
              </a:rPr>
              <a:t>ECDSA</a:t>
            </a:r>
            <a:r>
              <a:rPr lang="zh-CN" altLang="en-US" sz="1400" dirty="0">
                <a:cs typeface="Arial" panose="020B0604020202020204" pitchFamily="34" charset="0"/>
              </a:rPr>
              <a:t>）</a:t>
            </a:r>
          </a:p>
          <a:p>
            <a:r>
              <a:rPr lang="en-US" altLang="zh-CN" sz="1400" dirty="0">
                <a:cs typeface="Arial" panose="020B0604020202020204" pitchFamily="34" charset="0"/>
              </a:rPr>
              <a:t>  - Merkle Root</a:t>
            </a:r>
            <a:r>
              <a:rPr lang="zh-CN" altLang="en-US" sz="1400" dirty="0">
                <a:cs typeface="Arial" panose="020B0604020202020204" pitchFamily="34" charset="0"/>
              </a:rPr>
              <a:t>完整性保证</a:t>
            </a:r>
          </a:p>
          <a:p>
            <a:r>
              <a:rPr lang="en-US" altLang="zh-CN" sz="1400" dirty="0">
                <a:cs typeface="Arial" panose="020B0604020202020204" pitchFamily="34" charset="0"/>
              </a:rPr>
              <a:t>  - SQLite</a:t>
            </a:r>
            <a:r>
              <a:rPr lang="zh-CN" altLang="en-US" sz="1400" dirty="0">
                <a:cs typeface="Arial" panose="020B0604020202020204" pitchFamily="34" charset="0"/>
              </a:rPr>
              <a:t>持久化存储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40317" y="798179"/>
            <a:ext cx="204517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目录</a:t>
            </a:r>
            <a:endParaRPr lang="en-US" altLang="ko-KR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56014-99F2-413F-BA74-B604762B66FA}"/>
              </a:ext>
            </a:extLst>
          </p:cNvPr>
          <p:cNvGrpSpPr/>
          <p:nvPr/>
        </p:nvGrpSpPr>
        <p:grpSpPr>
          <a:xfrm flipV="1">
            <a:off x="3642230" y="895350"/>
            <a:ext cx="7919927" cy="5200650"/>
            <a:chOff x="2995646" y="448561"/>
            <a:chExt cx="8566511" cy="591946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4B18-BA7E-475C-B97A-1C458E8F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1457" y="448561"/>
              <a:ext cx="0" cy="48730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9A2D06-9F89-464F-98C2-9BABA2CE2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457" y="477136"/>
              <a:ext cx="718165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56552C-DCF3-4A68-B9A4-645E85E69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3107" y="448561"/>
              <a:ext cx="0" cy="589621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EDD73A-0B0E-4B3D-BB0A-254E6E118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5646" y="6354750"/>
              <a:ext cx="8566511" cy="1327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C13879F-D3DB-463F-BF1F-003E841B15E9}"/>
              </a:ext>
            </a:extLst>
          </p:cNvPr>
          <p:cNvSpPr/>
          <p:nvPr/>
        </p:nvSpPr>
        <p:spPr>
          <a:xfrm>
            <a:off x="4563871" y="1527679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6AA1E-6C24-4A66-AAB7-35782BD9DEDB}"/>
              </a:ext>
            </a:extLst>
          </p:cNvPr>
          <p:cNvSpPr/>
          <p:nvPr/>
        </p:nvSpPr>
        <p:spPr>
          <a:xfrm>
            <a:off x="4563871" y="2662622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2BD605-3547-4DD5-A740-98710E11C632}"/>
              </a:ext>
            </a:extLst>
          </p:cNvPr>
          <p:cNvSpPr/>
          <p:nvPr/>
        </p:nvSpPr>
        <p:spPr>
          <a:xfrm>
            <a:off x="4563871" y="3797565"/>
            <a:ext cx="682161" cy="682161"/>
          </a:xfrm>
          <a:prstGeom prst="rect">
            <a:avLst/>
          </a:prstGeom>
          <a:solidFill>
            <a:schemeClr val="accent3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ED01D0-912E-4294-B392-81E77C41E575}"/>
              </a:ext>
            </a:extLst>
          </p:cNvPr>
          <p:cNvSpPr/>
          <p:nvPr/>
        </p:nvSpPr>
        <p:spPr>
          <a:xfrm>
            <a:off x="4563871" y="4932508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23EF9-0205-4F9F-B8A5-5E090FAAA34A}"/>
              </a:ext>
            </a:extLst>
          </p:cNvPr>
          <p:cNvSpPr txBox="1"/>
          <p:nvPr/>
        </p:nvSpPr>
        <p:spPr>
          <a:xfrm>
            <a:off x="4563871" y="1636205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CC078-23C6-4647-8F57-42B1FBF321FC}"/>
              </a:ext>
            </a:extLst>
          </p:cNvPr>
          <p:cNvSpPr txBox="1"/>
          <p:nvPr/>
        </p:nvSpPr>
        <p:spPr>
          <a:xfrm>
            <a:off x="4563871" y="2775123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A56DB-EE39-4CB4-B347-86EF0DCB3AF7}"/>
              </a:ext>
            </a:extLst>
          </p:cNvPr>
          <p:cNvSpPr txBox="1"/>
          <p:nvPr/>
        </p:nvSpPr>
        <p:spPr>
          <a:xfrm>
            <a:off x="4563871" y="3914041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ED384-120E-4CE6-9BEB-99332F464629}"/>
              </a:ext>
            </a:extLst>
          </p:cNvPr>
          <p:cNvSpPr txBox="1"/>
          <p:nvPr/>
        </p:nvSpPr>
        <p:spPr>
          <a:xfrm>
            <a:off x="4563871" y="5052958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37A53-2FA2-41CA-A145-17EF09ABAB64}"/>
              </a:ext>
            </a:extLst>
          </p:cNvPr>
          <p:cNvSpPr txBox="1"/>
          <p:nvPr/>
        </p:nvSpPr>
        <p:spPr>
          <a:xfrm>
            <a:off x="5696570" y="1555868"/>
            <a:ext cx="543385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项目概述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E936BF-B642-4621-A95A-690790C2325E}"/>
              </a:ext>
            </a:extLst>
          </p:cNvPr>
          <p:cNvSpPr txBox="1"/>
          <p:nvPr/>
        </p:nvSpPr>
        <p:spPr>
          <a:xfrm>
            <a:off x="5708712" y="2749786"/>
            <a:ext cx="543385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功能介绍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33624B-C3F6-47AA-8AD1-38868154757D}"/>
              </a:ext>
            </a:extLst>
          </p:cNvPr>
          <p:cNvSpPr txBox="1"/>
          <p:nvPr/>
        </p:nvSpPr>
        <p:spPr>
          <a:xfrm>
            <a:off x="5708711" y="3941535"/>
            <a:ext cx="543385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技术实现</a:t>
            </a:r>
            <a:endParaRPr lang="ko-KR" altLang="en-US" sz="2700" b="1" dirty="0">
              <a:solidFill>
                <a:schemeClr val="bg1"/>
              </a:solidFill>
              <a:latin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E48A28-ACC0-4F50-BDD7-ED1FE4C66465}"/>
              </a:ext>
            </a:extLst>
          </p:cNvPr>
          <p:cNvSpPr txBox="1"/>
          <p:nvPr/>
        </p:nvSpPr>
        <p:spPr>
          <a:xfrm>
            <a:off x="5708711" y="5008794"/>
            <a:ext cx="543385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效果分析与总结</a:t>
            </a:r>
            <a:endParaRPr lang="ko-KR" altLang="en-US" sz="2700" b="1" dirty="0">
              <a:solidFill>
                <a:schemeClr val="bg1"/>
              </a:solidFill>
              <a:latin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4E8CE7-5D30-4C46-BFB0-3CFC42311CA8}"/>
              </a:ext>
            </a:extLst>
          </p:cNvPr>
          <p:cNvSpPr/>
          <p:nvPr/>
        </p:nvSpPr>
        <p:spPr>
          <a:xfrm>
            <a:off x="3531173" y="839821"/>
            <a:ext cx="111057" cy="11105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核心数据结构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7575" y="1555750"/>
            <a:ext cx="3366770" cy="3009900"/>
            <a:chOff x="3131840" y="2780928"/>
            <a:chExt cx="2880320" cy="2808312"/>
          </a:xfrm>
        </p:grpSpPr>
        <p:sp>
          <p:nvSpPr>
            <p:cNvPr id="4" name="Rectangle 3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923530" y="1569720"/>
            <a:ext cx="3366770" cy="2651760"/>
            <a:chOff x="3131840" y="2780928"/>
            <a:chExt cx="2880320" cy="2808312"/>
          </a:xfrm>
        </p:grpSpPr>
        <p:sp>
          <p:nvSpPr>
            <p:cNvPr id="7" name="Rectangle 6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58335" y="1402080"/>
            <a:ext cx="3291205" cy="4065905"/>
            <a:chOff x="3131840" y="2780928"/>
            <a:chExt cx="2880320" cy="2808312"/>
          </a:xfrm>
        </p:grpSpPr>
        <p:sp>
          <p:nvSpPr>
            <p:cNvPr id="10" name="Rectangle 9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64095" y="1569555"/>
            <a:ext cx="288032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Transaction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（交易）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7849" y="2273856"/>
            <a:ext cx="2736304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核心字段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tx_type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交易类型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propose_root_cause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vote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stake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reward/penalty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sender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发送方地址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nonce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防重放攻击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data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交易数据（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signature - ECDSA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签名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gas_price / gas_limit - Gas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</a:t>
            </a:r>
          </a:p>
          <a:p>
            <a:pPr algn="l"/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安全机制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签名验证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Nonce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递增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Gas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费用检查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3627" y="1614514"/>
            <a:ext cx="231462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（区块）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1930" y="2280876"/>
            <a:ext cx="259801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BlockHeader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index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区块高度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timestamp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时间戳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previous_hash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前一个区块哈希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merkle_root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Merkle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nonce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工作量证明（预留）</a:t>
            </a:r>
          </a:p>
          <a:p>
            <a:pPr algn="l"/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header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区块头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transactions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交易列表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hash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区块哈希值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87186" y="1594201"/>
            <a:ext cx="223884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Account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（账户）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50250" y="2323465"/>
            <a:ext cx="26581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账户状态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address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账户地址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balance - Token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余额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stake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质押金额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reputation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nonce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交易序号</a:t>
            </a:r>
          </a:p>
          <a:p>
            <a:pPr algn="l"/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行为记录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root_cause_proposals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提案记录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votes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投票记录</a:t>
            </a:r>
          </a:p>
          <a:p>
            <a:pPr algn="l"/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用途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投票权重计算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经济激励结算</a:t>
            </a: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信誉追踪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交易生命周期：从创建到上链</a:t>
            </a:r>
          </a:p>
        </p:txBody>
      </p:sp>
      <p:sp>
        <p:nvSpPr>
          <p:cNvPr id="13" name="Oval 12"/>
          <p:cNvSpPr/>
          <p:nvPr>
            <p:custDataLst>
              <p:tags r:id="rId1"/>
            </p:custDataLst>
          </p:nvPr>
        </p:nvSpPr>
        <p:spPr>
          <a:xfrm>
            <a:off x="5781229" y="5077789"/>
            <a:ext cx="612000" cy="612000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/>
          <p:cNvSpPr txBox="1"/>
          <p:nvPr>
            <p:custDataLst>
              <p:tags r:id="rId2"/>
            </p:custDataLst>
          </p:nvPr>
        </p:nvSpPr>
        <p:spPr>
          <a:xfrm>
            <a:off x="6526530" y="5029200"/>
            <a:ext cx="1857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Gas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费用检查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Gas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Gas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:1Token/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确保网络健康运行</a:t>
            </a:r>
          </a:p>
        </p:txBody>
      </p:sp>
      <p:sp>
        <p:nvSpPr>
          <p:cNvPr id="15" name="Oval 14"/>
          <p:cNvSpPr/>
          <p:nvPr>
            <p:custDataLst>
              <p:tags r:id="rId3"/>
            </p:custDataLst>
          </p:nvPr>
        </p:nvSpPr>
        <p:spPr>
          <a:xfrm>
            <a:off x="8450697" y="5091422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/>
          <p:cNvSpPr txBox="1"/>
          <p:nvPr>
            <p:custDataLst>
              <p:tags r:id="rId4"/>
            </p:custDataLst>
          </p:nvPr>
        </p:nvSpPr>
        <p:spPr>
          <a:xfrm>
            <a:off x="9229725" y="5043170"/>
            <a:ext cx="2001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余额充足性校验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发送方余额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≥ Gas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防止恶意交易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保证交易可执行</a:t>
            </a:r>
          </a:p>
        </p:txBody>
      </p:sp>
      <p:sp>
        <p:nvSpPr>
          <p:cNvPr id="17" name="Parallelogram 30"/>
          <p:cNvSpPr/>
          <p:nvPr>
            <p:custDataLst>
              <p:tags r:id="rId5"/>
            </p:custDataLst>
          </p:nvPr>
        </p:nvSpPr>
        <p:spPr>
          <a:xfrm flipH="1">
            <a:off x="8626776" y="5275608"/>
            <a:ext cx="275022" cy="27570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Donut 24"/>
          <p:cNvSpPr/>
          <p:nvPr>
            <p:custDataLst>
              <p:tags r:id="rId6"/>
            </p:custDataLst>
          </p:nvPr>
        </p:nvSpPr>
        <p:spPr>
          <a:xfrm>
            <a:off x="5932801" y="5236549"/>
            <a:ext cx="305292" cy="3077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Oval 12"/>
          <p:cNvSpPr/>
          <p:nvPr>
            <p:custDataLst>
              <p:tags r:id="rId7"/>
            </p:custDataLst>
          </p:nvPr>
        </p:nvSpPr>
        <p:spPr>
          <a:xfrm>
            <a:off x="686624" y="5077789"/>
            <a:ext cx="612000" cy="612000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13"/>
          <p:cNvSpPr txBox="1"/>
          <p:nvPr>
            <p:custDataLst>
              <p:tags r:id="rId8"/>
            </p:custDataLst>
          </p:nvPr>
        </p:nvSpPr>
        <p:spPr>
          <a:xfrm>
            <a:off x="1404608" y="4968983"/>
            <a:ext cx="175712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签名验证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ECDSA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算法验证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公钥注册表查找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防止交易伪造</a:t>
            </a:r>
          </a:p>
        </p:txBody>
      </p:sp>
      <p:sp>
        <p:nvSpPr>
          <p:cNvPr id="23" name="Oval 14"/>
          <p:cNvSpPr/>
          <p:nvPr>
            <p:custDataLst>
              <p:tags r:id="rId9"/>
            </p:custDataLst>
          </p:nvPr>
        </p:nvSpPr>
        <p:spPr>
          <a:xfrm>
            <a:off x="3161782" y="5090787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15"/>
          <p:cNvSpPr txBox="1"/>
          <p:nvPr>
            <p:custDataLst>
              <p:tags r:id="rId10"/>
            </p:custDataLst>
          </p:nvPr>
        </p:nvSpPr>
        <p:spPr>
          <a:xfrm>
            <a:off x="3923582" y="4968646"/>
            <a:ext cx="175712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Nonce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防重放攻击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每笔交易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Nonce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唯一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严格递增验证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防止交易重复执行</a:t>
            </a:r>
          </a:p>
        </p:txBody>
      </p:sp>
      <p:sp>
        <p:nvSpPr>
          <p:cNvPr id="25" name="Parallelogram 30"/>
          <p:cNvSpPr/>
          <p:nvPr>
            <p:custDataLst>
              <p:tags r:id="rId11"/>
            </p:custDataLst>
          </p:nvPr>
        </p:nvSpPr>
        <p:spPr>
          <a:xfrm flipH="1">
            <a:off x="3337861" y="5274973"/>
            <a:ext cx="275022" cy="27570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Donut 24"/>
          <p:cNvSpPr/>
          <p:nvPr>
            <p:custDataLst>
              <p:tags r:id="rId12"/>
            </p:custDataLst>
          </p:nvPr>
        </p:nvSpPr>
        <p:spPr>
          <a:xfrm>
            <a:off x="838196" y="5236549"/>
            <a:ext cx="305292" cy="3077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图片 27" descr="交易生命周期流程图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7030" y="1288415"/>
            <a:ext cx="6083300" cy="31610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/>
          <p:nvPr/>
        </p:nvSpPr>
        <p:spPr>
          <a:xfrm>
            <a:off x="7367248" y="1668428"/>
            <a:ext cx="598914" cy="598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出块机制</a:t>
            </a:r>
          </a:p>
        </p:txBody>
      </p:sp>
      <p:sp>
        <p:nvSpPr>
          <p:cNvPr id="3" name="Rectangle 2"/>
          <p:cNvSpPr/>
          <p:nvPr/>
        </p:nvSpPr>
        <p:spPr>
          <a:xfrm>
            <a:off x="7367267" y="4736533"/>
            <a:ext cx="598914" cy="598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ectangle 3"/>
          <p:cNvSpPr/>
          <p:nvPr/>
        </p:nvSpPr>
        <p:spPr>
          <a:xfrm>
            <a:off x="7367267" y="3202093"/>
            <a:ext cx="598914" cy="5989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ectangle 4"/>
          <p:cNvSpPr/>
          <p:nvPr/>
        </p:nvSpPr>
        <p:spPr>
          <a:xfrm>
            <a:off x="4165578" y="5106244"/>
            <a:ext cx="598914" cy="5989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/>
        </p:nvSpPr>
        <p:spPr>
          <a:xfrm>
            <a:off x="4165578" y="3571803"/>
            <a:ext cx="598914" cy="598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ectangle 6"/>
          <p:cNvSpPr/>
          <p:nvPr/>
        </p:nvSpPr>
        <p:spPr>
          <a:xfrm>
            <a:off x="4165578" y="2037363"/>
            <a:ext cx="598914" cy="598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828634" y="1904112"/>
            <a:ext cx="3143416" cy="898525"/>
            <a:chOff x="1772309" y="4307149"/>
            <a:chExt cx="3116362" cy="898525"/>
          </a:xfrm>
        </p:grpSpPr>
        <p:sp>
          <p:nvSpPr>
            <p:cNvPr id="9" name="TextBox 8"/>
            <p:cNvSpPr txBox="1"/>
            <p:nvPr/>
          </p:nvSpPr>
          <p:spPr>
            <a:xfrm>
              <a:off x="2989829" y="4560514"/>
              <a:ext cx="1876014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遍历所有交易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构建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Tree -</a:t>
              </a: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计算根哈希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：计算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Root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8634" y="4955955"/>
            <a:ext cx="3143416" cy="898324"/>
            <a:chOff x="1772309" y="4307149"/>
            <a:chExt cx="3116362" cy="898324"/>
          </a:xfrm>
        </p:grpSpPr>
        <p:sp>
          <p:nvSpPr>
            <p:cNvPr id="12" name="TextBox 11"/>
            <p:cNvSpPr txBox="1"/>
            <p:nvPr/>
          </p:nvSpPr>
          <p:spPr>
            <a:xfrm>
              <a:off x="1794209" y="4560313"/>
              <a:ext cx="307157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更新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Root -</a:t>
              </a: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计算区块哈希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追加到区块链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：生成区块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8634" y="3421514"/>
            <a:ext cx="3143416" cy="898324"/>
            <a:chOff x="1772309" y="4307149"/>
            <a:chExt cx="3116362" cy="898324"/>
          </a:xfrm>
        </p:grpSpPr>
        <p:sp>
          <p:nvSpPr>
            <p:cNvPr id="15" name="TextBox 14"/>
            <p:cNvSpPr txBox="1"/>
            <p:nvPr/>
          </p:nvSpPr>
          <p:spPr>
            <a:xfrm>
              <a:off x="1794209" y="4560313"/>
              <a:ext cx="307157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VM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依次执行每笔交易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成功交易加入区块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失败交易记录日志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：执行交易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57679" y="3051804"/>
            <a:ext cx="3143416" cy="898324"/>
            <a:chOff x="1772309" y="4307149"/>
            <a:chExt cx="3116362" cy="898324"/>
          </a:xfrm>
        </p:grpSpPr>
        <p:sp>
          <p:nvSpPr>
            <p:cNvPr id="18" name="TextBox 17"/>
            <p:cNvSpPr txBox="1"/>
            <p:nvPr/>
          </p:nvSpPr>
          <p:spPr>
            <a:xfrm>
              <a:off x="1794209" y="4560313"/>
              <a:ext cx="307157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从发送方扣除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Gas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费用</a:t>
              </a: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转入系统金库账户</a:t>
              </a: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失败交易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Gas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退回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Gas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费用结算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53115" y="4586244"/>
            <a:ext cx="3143416" cy="898324"/>
            <a:chOff x="1772309" y="4307149"/>
            <a:chExt cx="3116362" cy="898324"/>
          </a:xfrm>
        </p:grpSpPr>
        <p:sp>
          <p:nvSpPr>
            <p:cNvPr id="21" name="TextBox 20"/>
            <p:cNvSpPr txBox="1"/>
            <p:nvPr/>
          </p:nvSpPr>
          <p:spPr>
            <a:xfrm>
              <a:off x="1794209" y="4560313"/>
              <a:ext cx="307157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交易失败时状态回滚</a:t>
              </a: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Gas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费用退回发送方</a:t>
              </a: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金库账户扣减相应金额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：失败回滚</a:t>
              </a:r>
            </a:p>
          </p:txBody>
        </p:sp>
      </p:grpSp>
      <p:sp>
        <p:nvSpPr>
          <p:cNvPr id="26" name="Rectangle 7"/>
          <p:cNvSpPr/>
          <p:nvPr/>
        </p:nvSpPr>
        <p:spPr>
          <a:xfrm>
            <a:off x="4304015" y="523295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10"/>
          <p:cNvSpPr/>
          <p:nvPr/>
        </p:nvSpPr>
        <p:spPr>
          <a:xfrm>
            <a:off x="7554760" y="488464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/>
          <p:cNvSpPr/>
          <p:nvPr/>
        </p:nvSpPr>
        <p:spPr>
          <a:xfrm flipH="1">
            <a:off x="4256140" y="372089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 Same Side Corner Rectangle 11"/>
          <p:cNvSpPr>
            <a:spLocks noChangeAspect="1"/>
          </p:cNvSpPr>
          <p:nvPr/>
        </p:nvSpPr>
        <p:spPr>
          <a:xfrm rot="9900000">
            <a:off x="7460614" y="3353564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/>
          <p:cNvSpPr/>
          <p:nvPr/>
        </p:nvSpPr>
        <p:spPr>
          <a:xfrm>
            <a:off x="4256141" y="220703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 descr="出块流程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1132205"/>
            <a:ext cx="1443355" cy="5478145"/>
          </a:xfrm>
          <a:prstGeom prst="rect">
            <a:avLst/>
          </a:prstGeom>
        </p:spPr>
      </p:pic>
      <p:sp>
        <p:nvSpPr>
          <p:cNvPr id="24" name="Rectangle 9"/>
          <p:cNvSpPr/>
          <p:nvPr/>
        </p:nvSpPr>
        <p:spPr>
          <a:xfrm>
            <a:off x="7513644" y="181027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0" name="Group 16"/>
          <p:cNvGrpSpPr/>
          <p:nvPr/>
        </p:nvGrpSpPr>
        <p:grpSpPr>
          <a:xfrm>
            <a:off x="8179904" y="1517644"/>
            <a:ext cx="3143416" cy="713539"/>
            <a:chOff x="1772309" y="4307149"/>
            <a:chExt cx="3116362" cy="713539"/>
          </a:xfrm>
        </p:grpSpPr>
        <p:sp>
          <p:nvSpPr>
            <p:cNvPr id="41" name="TextBox 17"/>
            <p:cNvSpPr txBox="1"/>
            <p:nvPr/>
          </p:nvSpPr>
          <p:spPr>
            <a:xfrm>
              <a:off x="1794209" y="4560313"/>
              <a:ext cx="30715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收集待打包交易</a:t>
              </a: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清空交易池</a:t>
              </a: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：交易池收集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07421" y="3169573"/>
            <a:ext cx="4918710" cy="61531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智能合约与经济模型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57924"/>
            <a:ext cx="11573197" cy="724247"/>
          </a:xfrm>
        </p:spPr>
        <p:txBody>
          <a:bodyPr/>
          <a:lstStyle/>
          <a:p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智能合约架构：三大合约协同</a:t>
            </a:r>
          </a:p>
        </p:txBody>
      </p:sp>
      <p:sp>
        <p:nvSpPr>
          <p:cNvPr id="40" name="Rounded Rectangle 40"/>
          <p:cNvSpPr/>
          <p:nvPr>
            <p:custDataLst>
              <p:tags r:id="rId1"/>
            </p:custDataLst>
          </p:nvPr>
        </p:nvSpPr>
        <p:spPr>
          <a:xfrm>
            <a:off x="6050280" y="1425575"/>
            <a:ext cx="5177497" cy="142122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Rounded Rectangle 41"/>
          <p:cNvSpPr/>
          <p:nvPr>
            <p:custDataLst>
              <p:tags r:id="rId2"/>
            </p:custDataLst>
          </p:nvPr>
        </p:nvSpPr>
        <p:spPr>
          <a:xfrm>
            <a:off x="6050280" y="2980793"/>
            <a:ext cx="5177497" cy="142185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Rounded Rectangle 42"/>
          <p:cNvSpPr/>
          <p:nvPr/>
        </p:nvSpPr>
        <p:spPr>
          <a:xfrm>
            <a:off x="6050337" y="4536246"/>
            <a:ext cx="5177440" cy="160693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3" name="Group 42"/>
          <p:cNvGrpSpPr/>
          <p:nvPr>
            <p:custDataLst>
              <p:tags r:id="rId3"/>
            </p:custDataLst>
          </p:nvPr>
        </p:nvGrpSpPr>
        <p:grpSpPr>
          <a:xfrm>
            <a:off x="6154651" y="1491421"/>
            <a:ext cx="4802821" cy="1154506"/>
            <a:chOff x="3233964" y="1669939"/>
            <a:chExt cx="1400427" cy="1154430"/>
          </a:xfrm>
        </p:grpSpPr>
        <p:sp>
          <p:nvSpPr>
            <p:cNvPr id="44" name="TextBox 43"/>
            <p:cNvSpPr txBox="1"/>
            <p:nvPr>
              <p:custDataLst>
                <p:tags r:id="rId13"/>
              </p:custDataLst>
            </p:nvPr>
          </p:nvSpPr>
          <p:spPr>
            <a:xfrm>
              <a:off x="3233964" y="1669939"/>
              <a:ext cx="1400427" cy="36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治理合约</a:t>
              </a:r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       </a:t>
              </a:r>
            </a:p>
          </p:txBody>
        </p:sp>
        <p:sp>
          <p:nvSpPr>
            <p:cNvPr id="45" name="TextBox 44"/>
            <p:cNvSpPr txBox="1"/>
            <p:nvPr>
              <p:custDataLst>
                <p:tags r:id="rId14"/>
              </p:custDataLst>
            </p:nvPr>
          </p:nvSpPr>
          <p:spPr>
            <a:xfrm>
              <a:off x="3233964" y="2036334"/>
              <a:ext cx="646793" cy="788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核心职责</a:t>
              </a:r>
              <a:endParaRPr lang="en-US" altLang="zh-CN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投票与共识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权重计算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阈值统计</a:t>
              </a:r>
            </a:p>
          </p:txBody>
        </p:sp>
      </p:grpSp>
      <p:pic>
        <p:nvPicPr>
          <p:cNvPr id="53" name="图片 52" descr="智能合约架构图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7320" y="1440815"/>
            <a:ext cx="3570605" cy="4890770"/>
          </a:xfrm>
          <a:prstGeom prst="rect">
            <a:avLst/>
          </a:prstGeom>
        </p:spPr>
      </p:pic>
      <p:sp>
        <p:nvSpPr>
          <p:cNvPr id="54" name="TextBox 44"/>
          <p:cNvSpPr txBox="1"/>
          <p:nvPr>
            <p:custDataLst>
              <p:tags r:id="rId4"/>
            </p:custDataLst>
          </p:nvPr>
        </p:nvSpPr>
        <p:spPr>
          <a:xfrm>
            <a:off x="7953501" y="1811681"/>
            <a:ext cx="3142188" cy="9284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主要功能</a:t>
            </a:r>
            <a:endParaRPr lang="en-US" altLang="zh-CN" sz="1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投票权重计算（信誉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质押）</a:t>
            </a: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共识判定（支持率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≥50% &amp;&amp;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参与率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≥50%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）</a:t>
            </a: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仅计已投票账户权重</a:t>
            </a: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SOP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状态回调</a:t>
            </a:r>
          </a:p>
        </p:txBody>
      </p:sp>
      <p:grpSp>
        <p:nvGrpSpPr>
          <p:cNvPr id="55" name="Group 42"/>
          <p:cNvGrpSpPr/>
          <p:nvPr>
            <p:custDataLst>
              <p:tags r:id="rId5"/>
            </p:custDataLst>
          </p:nvPr>
        </p:nvGrpSpPr>
        <p:grpSpPr>
          <a:xfrm>
            <a:off x="6154651" y="3053625"/>
            <a:ext cx="4802821" cy="1154506"/>
            <a:chOff x="3233964" y="1669939"/>
            <a:chExt cx="1400427" cy="1154430"/>
          </a:xfrm>
        </p:grpSpPr>
        <p:sp>
          <p:nvSpPr>
            <p:cNvPr id="56" name="TextBox 43"/>
            <p:cNvSpPr txBox="1"/>
            <p:nvPr>
              <p:custDataLst>
                <p:tags r:id="rId11"/>
              </p:custDataLst>
            </p:nvPr>
          </p:nvSpPr>
          <p:spPr>
            <a:xfrm>
              <a:off x="3233964" y="1669939"/>
              <a:ext cx="1400427" cy="36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Token</a:t>
              </a:r>
              <a:r>
                <a:rPr lang="zh-CN" altLang="en-US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合约</a:t>
              </a:r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       </a:t>
              </a:r>
            </a:p>
          </p:txBody>
        </p:sp>
        <p:sp>
          <p:nvSpPr>
            <p:cNvPr id="57" name="TextBox 44"/>
            <p:cNvSpPr txBox="1"/>
            <p:nvPr>
              <p:custDataLst>
                <p:tags r:id="rId12"/>
              </p:custDataLst>
            </p:nvPr>
          </p:nvSpPr>
          <p:spPr>
            <a:xfrm>
              <a:off x="3233964" y="2036334"/>
              <a:ext cx="646793" cy="788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核心职责</a:t>
              </a:r>
              <a:endParaRPr lang="en-US" altLang="zh-CN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经济模型实现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奖励与罚没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Token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流转</a:t>
              </a:r>
            </a:p>
          </p:txBody>
        </p:sp>
      </p:grpSp>
      <p:sp>
        <p:nvSpPr>
          <p:cNvPr id="58" name="TextBox 44"/>
          <p:cNvSpPr txBox="1"/>
          <p:nvPr>
            <p:custDataLst>
              <p:tags r:id="rId6"/>
            </p:custDataLst>
          </p:nvPr>
        </p:nvSpPr>
        <p:spPr>
          <a:xfrm>
            <a:off x="7953501" y="3336419"/>
            <a:ext cx="3142188" cy="9284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主要功能</a:t>
            </a:r>
            <a:endParaRPr lang="en-US" altLang="zh-CN" sz="1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转账与质押</a:t>
            </a: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奖励分发（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Token +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信誉）</a:t>
            </a: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罚没机制（扣减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 +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信誉下降）</a:t>
            </a: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金库管理</a:t>
            </a:r>
          </a:p>
        </p:txBody>
      </p:sp>
      <p:grpSp>
        <p:nvGrpSpPr>
          <p:cNvPr id="61" name="Group 42"/>
          <p:cNvGrpSpPr/>
          <p:nvPr>
            <p:custDataLst>
              <p:tags r:id="rId7"/>
            </p:custDataLst>
          </p:nvPr>
        </p:nvGrpSpPr>
        <p:grpSpPr>
          <a:xfrm>
            <a:off x="6155286" y="4658166"/>
            <a:ext cx="4802821" cy="1154506"/>
            <a:chOff x="3233964" y="1669939"/>
            <a:chExt cx="1400427" cy="1154430"/>
          </a:xfrm>
        </p:grpSpPr>
        <p:sp>
          <p:nvSpPr>
            <p:cNvPr id="62" name="TextBox 43"/>
            <p:cNvSpPr txBox="1"/>
            <p:nvPr>
              <p:custDataLst>
                <p:tags r:id="rId9"/>
              </p:custDataLst>
            </p:nvPr>
          </p:nvSpPr>
          <p:spPr>
            <a:xfrm>
              <a:off x="3233964" y="1669939"/>
              <a:ext cx="1400427" cy="36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SOP</a:t>
              </a:r>
              <a:r>
                <a:rPr lang="zh-CN" altLang="en-US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合约</a:t>
              </a:r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       </a:t>
              </a:r>
            </a:p>
          </p:txBody>
        </p:sp>
        <p:sp>
          <p:nvSpPr>
            <p:cNvPr id="63" name="TextBox 44"/>
            <p:cNvSpPr txBox="1"/>
            <p:nvPr>
              <p:custDataLst>
                <p:tags r:id="rId10"/>
              </p:custDataLst>
            </p:nvPr>
          </p:nvSpPr>
          <p:spPr>
            <a:xfrm>
              <a:off x="3233964" y="2036334"/>
              <a:ext cx="646793" cy="788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核心职责</a:t>
              </a:r>
              <a:endParaRPr lang="en-US" altLang="zh-CN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运维流程控制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状态机管理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流程约束</a:t>
              </a:r>
            </a:p>
          </p:txBody>
        </p:sp>
      </p:grpSp>
      <p:sp>
        <p:nvSpPr>
          <p:cNvPr id="64" name="TextBox 44"/>
          <p:cNvSpPr txBox="1"/>
          <p:nvPr>
            <p:custDataLst>
              <p:tags r:id="rId8"/>
            </p:custDataLst>
          </p:nvPr>
        </p:nvSpPr>
        <p:spPr>
          <a:xfrm>
            <a:off x="7953501" y="4954296"/>
            <a:ext cx="3142188" cy="9284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主要功能</a:t>
            </a:r>
            <a:endParaRPr lang="en-US" altLang="zh-CN" sz="1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状态转换</a:t>
            </a: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前置状态校验</a:t>
            </a: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事件日志发射</a:t>
            </a: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提案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ID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管理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SOP</a:t>
            </a:r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状态机与流程约束</a:t>
            </a:r>
          </a:p>
        </p:txBody>
      </p:sp>
      <p:sp>
        <p:nvSpPr>
          <p:cNvPr id="120" name="Rectangle 119"/>
          <p:cNvSpPr/>
          <p:nvPr>
            <p:custDataLst>
              <p:tags r:id="rId1"/>
            </p:custDataLst>
          </p:nvPr>
        </p:nvSpPr>
        <p:spPr>
          <a:xfrm>
            <a:off x="713105" y="3892550"/>
            <a:ext cx="2700020" cy="1769745"/>
          </a:xfrm>
          <a:prstGeom prst="rect">
            <a:avLst/>
          </a:prstGeom>
          <a:gradFill>
            <a:gsLst>
              <a:gs pos="25000">
                <a:srgbClr val="FFAE41"/>
              </a:gs>
              <a:gs pos="75000">
                <a:srgbClr val="FFDC7A"/>
              </a:gs>
              <a:gs pos="0">
                <a:srgbClr val="FF6B2E"/>
              </a:gs>
              <a:gs pos="100000">
                <a:srgbClr val="FFF6B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/>
          <p:cNvSpPr/>
          <p:nvPr>
            <p:custDataLst>
              <p:tags r:id="rId2"/>
            </p:custDataLst>
          </p:nvPr>
        </p:nvSpPr>
        <p:spPr>
          <a:xfrm>
            <a:off x="706723" y="2308479"/>
            <a:ext cx="2700000" cy="1584176"/>
          </a:xfrm>
          <a:prstGeom prst="rect">
            <a:avLst/>
          </a:prstGeom>
          <a:gradFill>
            <a:gsLst>
              <a:gs pos="25000">
                <a:srgbClr val="FFD83A"/>
              </a:gs>
              <a:gs pos="75000">
                <a:srgbClr val="FFFD6D"/>
              </a:gs>
              <a:gs pos="0">
                <a:srgbClr val="F8C334"/>
              </a:gs>
              <a:gs pos="100000">
                <a:srgbClr val="FFFEB8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ectangle 121"/>
          <p:cNvSpPr/>
          <p:nvPr>
            <p:custDataLst>
              <p:tags r:id="rId3"/>
            </p:custDataLst>
          </p:nvPr>
        </p:nvSpPr>
        <p:spPr>
          <a:xfrm>
            <a:off x="8800678" y="2308479"/>
            <a:ext cx="2700000" cy="1584176"/>
          </a:xfrm>
          <a:prstGeom prst="rect">
            <a:avLst/>
          </a:prstGeom>
          <a:gradFill>
            <a:gsLst>
              <a:gs pos="96000">
                <a:srgbClr val="FDBE29"/>
              </a:gs>
              <a:gs pos="0">
                <a:srgbClr val="FFDC9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ectangle 122"/>
          <p:cNvSpPr/>
          <p:nvPr>
            <p:custDataLst>
              <p:tags r:id="rId4"/>
            </p:custDataLst>
          </p:nvPr>
        </p:nvSpPr>
        <p:spPr>
          <a:xfrm>
            <a:off x="8794574" y="3892804"/>
            <a:ext cx="2700000" cy="1584176"/>
          </a:xfrm>
          <a:prstGeom prst="rect">
            <a:avLst/>
          </a:prstGeom>
          <a:gradFill>
            <a:gsLst>
              <a:gs pos="18000">
                <a:srgbClr val="C48818"/>
              </a:gs>
              <a:gs pos="83000">
                <a:srgbClr val="F0C78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Group 123"/>
          <p:cNvGrpSpPr/>
          <p:nvPr>
            <p:custDataLst>
              <p:tags r:id="rId5"/>
            </p:custDataLst>
          </p:nvPr>
        </p:nvGrpSpPr>
        <p:grpSpPr>
          <a:xfrm>
            <a:off x="906749" y="4062776"/>
            <a:ext cx="2312159" cy="1521814"/>
            <a:chOff x="611560" y="4910023"/>
            <a:chExt cx="1851930" cy="1521814"/>
          </a:xfrm>
        </p:grpSpPr>
        <p:sp>
          <p:nvSpPr>
            <p:cNvPr id="125" name="TextBox 124"/>
            <p:cNvSpPr txBox="1"/>
            <p:nvPr>
              <p:custDataLst>
                <p:tags r:id="rId16"/>
              </p:custDataLst>
            </p:nvPr>
          </p:nvSpPr>
          <p:spPr>
            <a:xfrm>
              <a:off x="611560" y="4910023"/>
              <a:ext cx="1851930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事件日志记录</a:t>
              </a:r>
            </a:p>
          </p:txBody>
        </p:sp>
        <p:sp>
          <p:nvSpPr>
            <p:cNvPr id="126" name="TextBox 125"/>
            <p:cNvSpPr txBox="1"/>
            <p:nvPr>
              <p:custDataLst>
                <p:tags r:id="rId17"/>
              </p:custDataLst>
            </p:nvPr>
          </p:nvSpPr>
          <p:spPr>
            <a:xfrm>
              <a:off x="611560" y="5417107"/>
              <a:ext cx="185193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每个关键操作发射事件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DataCollected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RootCauseProposed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ConsensusReached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SolutionPhaseEntered</a:t>
              </a:r>
            </a:p>
          </p:txBody>
        </p:sp>
      </p:grpSp>
      <p:grpSp>
        <p:nvGrpSpPr>
          <p:cNvPr id="127" name="Group 126"/>
          <p:cNvGrpSpPr/>
          <p:nvPr>
            <p:custDataLst>
              <p:tags r:id="rId6"/>
            </p:custDataLst>
          </p:nvPr>
        </p:nvGrpSpPr>
        <p:grpSpPr>
          <a:xfrm>
            <a:off x="847939" y="2478452"/>
            <a:ext cx="2470150" cy="1152243"/>
            <a:chOff x="569346" y="4910024"/>
            <a:chExt cx="1978473" cy="1152243"/>
          </a:xfrm>
        </p:grpSpPr>
        <p:sp>
          <p:nvSpPr>
            <p:cNvPr id="128" name="TextBox 127"/>
            <p:cNvSpPr txBox="1"/>
            <p:nvPr>
              <p:custDataLst>
                <p:tags r:id="rId14"/>
              </p:custDataLst>
            </p:nvPr>
          </p:nvSpPr>
          <p:spPr>
            <a:xfrm>
              <a:off x="569346" y="4910024"/>
              <a:ext cx="1978473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前置状态校验</a:t>
              </a:r>
            </a:p>
          </p:txBody>
        </p:sp>
        <p:sp>
          <p:nvSpPr>
            <p:cNvPr id="129" name="TextBox 128"/>
            <p:cNvSpPr txBox="1"/>
            <p:nvPr>
              <p:custDataLst>
                <p:tags r:id="rId15"/>
              </p:custDataLst>
            </p:nvPr>
          </p:nvSpPr>
          <p:spPr>
            <a:xfrm>
              <a:off x="611560" y="5417107"/>
              <a:ext cx="18519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每个状态转换前检查当前状态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防止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Agent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跳步骤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确保流程合规性</a:t>
              </a:r>
            </a:p>
          </p:txBody>
        </p:sp>
      </p:grpSp>
      <p:grpSp>
        <p:nvGrpSpPr>
          <p:cNvPr id="130" name="Group 129"/>
          <p:cNvGrpSpPr/>
          <p:nvPr>
            <p:custDataLst>
              <p:tags r:id="rId7"/>
            </p:custDataLst>
          </p:nvPr>
        </p:nvGrpSpPr>
        <p:grpSpPr>
          <a:xfrm>
            <a:off x="8940623" y="2478451"/>
            <a:ext cx="2438400" cy="1152525"/>
            <a:chOff x="568328" y="4910023"/>
            <a:chExt cx="1953043" cy="1152525"/>
          </a:xfrm>
        </p:grpSpPr>
        <p:sp>
          <p:nvSpPr>
            <p:cNvPr id="131" name="TextBox 130"/>
            <p:cNvSpPr txBox="1"/>
            <p:nvPr>
              <p:custDataLst>
                <p:tags r:id="rId12"/>
              </p:custDataLst>
            </p:nvPr>
          </p:nvSpPr>
          <p:spPr>
            <a:xfrm>
              <a:off x="568328" y="4910023"/>
              <a:ext cx="1945414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提案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ID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匹配检查</a:t>
              </a:r>
            </a:p>
          </p:txBody>
        </p:sp>
        <p:sp>
          <p:nvSpPr>
            <p:cNvPr id="132" name="TextBox 131"/>
            <p:cNvSpPr txBox="1"/>
            <p:nvPr>
              <p:custDataLst>
                <p:tags r:id="rId13"/>
              </p:custDataLst>
            </p:nvPr>
          </p:nvSpPr>
          <p:spPr>
            <a:xfrm>
              <a:off x="571888" y="5417388"/>
              <a:ext cx="1949483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验证提案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ID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与当前活跃提案一致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防止状态混乱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保证提案唯一性</a:t>
              </a:r>
            </a:p>
          </p:txBody>
        </p:sp>
      </p:grpSp>
      <p:grpSp>
        <p:nvGrpSpPr>
          <p:cNvPr id="133" name="Group 132"/>
          <p:cNvGrpSpPr/>
          <p:nvPr>
            <p:custDataLst>
              <p:tags r:id="rId8"/>
            </p:custDataLst>
          </p:nvPr>
        </p:nvGrpSpPr>
        <p:grpSpPr>
          <a:xfrm>
            <a:off x="8988495" y="4062776"/>
            <a:ext cx="2394585" cy="1152244"/>
            <a:chOff x="611560" y="4910023"/>
            <a:chExt cx="1917949" cy="1152244"/>
          </a:xfrm>
        </p:grpSpPr>
        <p:sp>
          <p:nvSpPr>
            <p:cNvPr id="134" name="TextBox 133"/>
            <p:cNvSpPr txBox="1"/>
            <p:nvPr>
              <p:custDataLst>
                <p:tags r:id="rId10"/>
              </p:custDataLst>
            </p:nvPr>
          </p:nvSpPr>
          <p:spPr>
            <a:xfrm>
              <a:off x="611560" y="4910023"/>
              <a:ext cx="1917949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状态原子性更新</a:t>
              </a:r>
            </a:p>
          </p:txBody>
        </p:sp>
        <p:sp>
          <p:nvSpPr>
            <p:cNvPr id="135" name="TextBox 134"/>
            <p:cNvSpPr txBox="1"/>
            <p:nvPr>
              <p:custDataLst>
                <p:tags r:id="rId11"/>
              </p:custDataLst>
            </p:nvPr>
          </p:nvSpPr>
          <p:spPr>
            <a:xfrm>
              <a:off x="611560" y="5417107"/>
              <a:ext cx="18519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状态转换原子操作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要么全部成功，要么全部回滚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保证状态一致性</a:t>
              </a:r>
            </a:p>
          </p:txBody>
        </p:sp>
      </p:grpSp>
      <p:pic>
        <p:nvPicPr>
          <p:cNvPr id="148" name="图片 147" descr="中央状态机图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782060" y="1410335"/>
            <a:ext cx="4627245" cy="48964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动态权重投票：信誉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质押双重加成</a:t>
            </a:r>
          </a:p>
        </p:txBody>
      </p:sp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746125" y="3830955"/>
            <a:ext cx="5598160" cy="2587625"/>
          </a:xfrm>
          <a:prstGeom prst="rect">
            <a:avLst/>
          </a:prstGeom>
          <a:solidFill>
            <a:schemeClr val="accent1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748665" y="1383030"/>
            <a:ext cx="5594985" cy="2447925"/>
          </a:xfrm>
          <a:prstGeom prst="rect">
            <a:avLst/>
          </a:prstGeom>
          <a:gradFill>
            <a:gsLst>
              <a:gs pos="50000">
                <a:srgbClr val="53C3CD"/>
              </a:gs>
              <a:gs pos="0">
                <a:srgbClr val="FFD06B"/>
              </a:gs>
              <a:gs pos="100000">
                <a:srgbClr val="196491"/>
              </a:gs>
            </a:gsLst>
            <a:lin ang="5400000" scaled="1"/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12"/>
          <p:cNvSpPr/>
          <p:nvPr>
            <p:custDataLst>
              <p:tags r:id="rId3"/>
            </p:custDataLst>
          </p:nvPr>
        </p:nvSpPr>
        <p:spPr>
          <a:xfrm>
            <a:off x="7046149" y="4612334"/>
            <a:ext cx="612000" cy="612000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/>
          <p:cNvSpPr txBox="1"/>
          <p:nvPr>
            <p:custDataLst>
              <p:tags r:id="rId4"/>
            </p:custDataLst>
          </p:nvPr>
        </p:nvSpPr>
        <p:spPr>
          <a:xfrm>
            <a:off x="7820025" y="4563745"/>
            <a:ext cx="2254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动态权重计算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信誉分越高，权重越大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质押越多，权重越大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激励高质量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参与</a:t>
            </a:r>
          </a:p>
        </p:txBody>
      </p:sp>
      <p:sp>
        <p:nvSpPr>
          <p:cNvPr id="15" name="Oval 14"/>
          <p:cNvSpPr/>
          <p:nvPr>
            <p:custDataLst>
              <p:tags r:id="rId5"/>
            </p:custDataLst>
          </p:nvPr>
        </p:nvSpPr>
        <p:spPr>
          <a:xfrm>
            <a:off x="7046077" y="5579737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/>
          <p:cNvSpPr txBox="1"/>
          <p:nvPr>
            <p:custDataLst>
              <p:tags r:id="rId6"/>
            </p:custDataLst>
          </p:nvPr>
        </p:nvSpPr>
        <p:spPr>
          <a:xfrm>
            <a:off x="7820025" y="5531485"/>
            <a:ext cx="24860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仅计已投票账户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分母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已投票账户的总权重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避免非参与账户稀释权重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提升共识效率</a:t>
            </a:r>
          </a:p>
        </p:txBody>
      </p:sp>
      <p:sp>
        <p:nvSpPr>
          <p:cNvPr id="17" name="Parallelogram 30"/>
          <p:cNvSpPr/>
          <p:nvPr>
            <p:custDataLst>
              <p:tags r:id="rId7"/>
            </p:custDataLst>
          </p:nvPr>
        </p:nvSpPr>
        <p:spPr>
          <a:xfrm flipH="1">
            <a:off x="7222156" y="5763923"/>
            <a:ext cx="275022" cy="27570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Donut 24"/>
          <p:cNvSpPr/>
          <p:nvPr>
            <p:custDataLst>
              <p:tags r:id="rId8"/>
            </p:custDataLst>
          </p:nvPr>
        </p:nvSpPr>
        <p:spPr>
          <a:xfrm>
            <a:off x="7197721" y="4771094"/>
            <a:ext cx="305292" cy="3077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2665" y="2287905"/>
            <a:ext cx="4990465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投票权重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1.0 +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信誉加成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质押加成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信誉加成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max(0, (reputation - 50) / 10.0)</a:t>
            </a: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质押加成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stake / 1000.0</a:t>
            </a:r>
          </a:p>
        </p:txBody>
      </p:sp>
      <p:sp>
        <p:nvSpPr>
          <p:cNvPr id="21" name="Text Placeholder 27"/>
          <p:cNvSpPr txBox="1"/>
          <p:nvPr/>
        </p:nvSpPr>
        <p:spPr>
          <a:xfrm>
            <a:off x="1002665" y="1784350"/>
            <a:ext cx="2883535" cy="431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权重计算公式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4780" y="3731895"/>
            <a:ext cx="4166235" cy="229933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890385" y="138303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计算示例：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高信誉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reputation=85, stake=150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信誉加成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(85-50)/10 = 3.5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质押加成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150/1000 = 0.15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最终权重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1.0 + 3.5 + 0.15 = 4.65</a:t>
            </a:r>
          </a:p>
          <a:p>
            <a:pPr>
              <a:lnSpc>
                <a:spcPct val="150000"/>
              </a:lnSpc>
            </a:pP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低信誉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reputation=55, stake=50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信誉加成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(55-50)/10 = 0.5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质押加成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50/1000 = 0.05</a:t>
            </a: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最终权重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1.0 + 0.5 + 0.05 = 1.55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经济激励模型：奖励与罚没并行</a:t>
            </a:r>
          </a:p>
        </p:txBody>
      </p:sp>
      <p:sp>
        <p:nvSpPr>
          <p:cNvPr id="5" name="Rectangle 4"/>
          <p:cNvSpPr/>
          <p:nvPr/>
        </p:nvSpPr>
        <p:spPr>
          <a:xfrm>
            <a:off x="8232140" y="5278755"/>
            <a:ext cx="2492375" cy="1288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1709884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800" dirty="0">
              <a:cs typeface="Arial" panose="020B0604020202020204" pitchFamily="34" charset="0"/>
            </a:endParaRPr>
          </a:p>
        </p:txBody>
      </p:sp>
      <p:grpSp>
        <p:nvGrpSpPr>
          <p:cNvPr id="8" name="그룹 10"/>
          <p:cNvGrpSpPr/>
          <p:nvPr>
            <p:custDataLst>
              <p:tags r:id="rId2"/>
            </p:custDataLst>
          </p:nvPr>
        </p:nvGrpSpPr>
        <p:grpSpPr>
          <a:xfrm>
            <a:off x="8537575" y="5441950"/>
            <a:ext cx="1713865" cy="951817"/>
            <a:chOff x="2547991" y="5161561"/>
            <a:chExt cx="7103168" cy="950813"/>
          </a:xfrm>
        </p:grpSpPr>
        <p:sp>
          <p:nvSpPr>
            <p:cNvPr id="9" name="TextBox 8"/>
            <p:cNvSpPr txBox="1"/>
            <p:nvPr/>
          </p:nvSpPr>
          <p:spPr>
            <a:xfrm>
              <a:off x="2547991" y="5467894"/>
              <a:ext cx="7103168" cy="644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信誉分影响权重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长期行为累积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形成正向循环</a:t>
              </a:r>
            </a:p>
          </p:txBody>
        </p:sp>
        <p:sp>
          <p:nvSpPr>
            <p:cNvPr id="10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2547991" y="5161561"/>
              <a:ext cx="7103168" cy="306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信誉长期影响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698365" y="5278755"/>
            <a:ext cx="2448560" cy="1288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/>
          <p:cNvSpPr/>
          <p:nvPr>
            <p:custDataLst>
              <p:tags r:id="rId3"/>
            </p:custDataLst>
          </p:nvPr>
        </p:nvSpPr>
        <p:spPr>
          <a:xfrm>
            <a:off x="3660768" y="4172064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800" dirty="0">
              <a:cs typeface="Arial" panose="020B0604020202020204" pitchFamily="34" charset="0"/>
            </a:endParaRPr>
          </a:p>
        </p:txBody>
      </p:sp>
      <p:grpSp>
        <p:nvGrpSpPr>
          <p:cNvPr id="15" name="그룹 6"/>
          <p:cNvGrpSpPr/>
          <p:nvPr>
            <p:custDataLst>
              <p:tags r:id="rId4"/>
            </p:custDataLst>
          </p:nvPr>
        </p:nvGrpSpPr>
        <p:grpSpPr>
          <a:xfrm>
            <a:off x="4956175" y="5426710"/>
            <a:ext cx="1661795" cy="951831"/>
            <a:chOff x="3431570" y="3972778"/>
            <a:chExt cx="5336014" cy="950811"/>
          </a:xfrm>
        </p:grpSpPr>
        <p:sp>
          <p:nvSpPr>
            <p:cNvPr id="16" name="TextBox 15"/>
            <p:cNvSpPr txBox="1"/>
            <p:nvPr/>
          </p:nvSpPr>
          <p:spPr>
            <a:xfrm>
              <a:off x="3431570" y="4279120"/>
              <a:ext cx="5336014" cy="64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投票需要质押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失败时扣除质押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提升决策质量</a:t>
              </a:r>
            </a:p>
          </p:txBody>
        </p:sp>
        <p:sp>
          <p:nvSpPr>
            <p:cNvPr id="17" name="TextBox 16"/>
            <p:cNvSpPr txBox="1"/>
            <p:nvPr>
              <p:custDataLst>
                <p:tags r:id="rId7"/>
              </p:custDataLst>
            </p:nvPr>
          </p:nvSpPr>
          <p:spPr>
            <a:xfrm>
              <a:off x="3431570" y="3972778"/>
              <a:ext cx="5336014" cy="306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质押锁定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231265" y="5278755"/>
            <a:ext cx="2315845" cy="1289050"/>
          </a:xfrm>
          <a:prstGeom prst="rect">
            <a:avLst/>
          </a:prstGeom>
          <a:solidFill>
            <a:srgbClr val="19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그룹 5"/>
          <p:cNvGrpSpPr/>
          <p:nvPr>
            <p:custDataLst>
              <p:tags r:id="rId5"/>
            </p:custDataLst>
          </p:nvPr>
        </p:nvGrpSpPr>
        <p:grpSpPr>
          <a:xfrm>
            <a:off x="1435100" y="5406390"/>
            <a:ext cx="2388235" cy="951637"/>
            <a:chOff x="4284325" y="2935254"/>
            <a:chExt cx="3630504" cy="951301"/>
          </a:xfrm>
        </p:grpSpPr>
        <p:sp>
          <p:nvSpPr>
            <p:cNvPr id="23" name="TextBox 22"/>
            <p:cNvSpPr txBox="1"/>
            <p:nvPr/>
          </p:nvSpPr>
          <p:spPr>
            <a:xfrm>
              <a:off x="4284325" y="3241623"/>
              <a:ext cx="3630504" cy="644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绑定真实经济后果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提升参与谨慎度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抑制恶意行为</a:t>
              </a:r>
            </a:p>
          </p:txBody>
        </p:sp>
        <p:sp>
          <p:nvSpPr>
            <p:cNvPr id="24" name="TextBox 23"/>
            <p:cNvSpPr txBox="1"/>
            <p:nvPr>
              <p:custDataLst>
                <p:tags r:id="rId6"/>
              </p:custDataLst>
            </p:nvPr>
          </p:nvSpPr>
          <p:spPr>
            <a:xfrm>
              <a:off x="4284325" y="2935254"/>
              <a:ext cx="3630504" cy="306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有赚有亏</a:t>
              </a:r>
            </a:p>
          </p:txBody>
        </p:sp>
      </p:grpSp>
      <p:sp>
        <p:nvSpPr>
          <p:cNvPr id="36" name="Rectangle 18"/>
          <p:cNvSpPr/>
          <p:nvPr/>
        </p:nvSpPr>
        <p:spPr>
          <a:xfrm>
            <a:off x="2365375" y="1357630"/>
            <a:ext cx="2581910" cy="3754755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19649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18"/>
          <p:cNvSpPr/>
          <p:nvPr/>
        </p:nvSpPr>
        <p:spPr>
          <a:xfrm>
            <a:off x="6984365" y="1362075"/>
            <a:ext cx="2491105" cy="37503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19649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 Placeholder 27"/>
          <p:cNvSpPr txBox="1"/>
          <p:nvPr/>
        </p:nvSpPr>
        <p:spPr>
          <a:xfrm>
            <a:off x="7698105" y="1654810"/>
            <a:ext cx="1063625" cy="431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罚没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605405" y="2251075"/>
            <a:ext cx="228409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提案人奖励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+800 Token</a:t>
            </a: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+5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+1000 Token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（赏金）</a:t>
            </a: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支持者奖励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+300 Token</a:t>
            </a: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+140 Token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70% Gas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返还）</a:t>
            </a: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反对者罚没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-50 Token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（从质押扣除）</a:t>
            </a: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</a:p>
        </p:txBody>
      </p:sp>
      <p:sp>
        <p:nvSpPr>
          <p:cNvPr id="20" name="Text Placeholder 27"/>
          <p:cNvSpPr txBox="1"/>
          <p:nvPr/>
        </p:nvSpPr>
        <p:spPr>
          <a:xfrm>
            <a:off x="3143885" y="1654810"/>
            <a:ext cx="1024890" cy="431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奖励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298690" y="2316480"/>
            <a:ext cx="186182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提案人罚没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-300 Token</a:t>
            </a: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-5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支持者罚没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-100 Token</a:t>
            </a: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罚没金额去向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全部转入系统金库</a:t>
            </a: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用于后续奖励分发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Untitled diagram-2025-12-28-164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05" y="53340"/>
            <a:ext cx="7545070" cy="66046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215" y="339725"/>
            <a:ext cx="6111240" cy="724535"/>
          </a:xfrm>
        </p:spPr>
        <p:txBody>
          <a:bodyPr/>
          <a:lstStyle/>
          <a:p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</a:rPr>
              <a:t>经济激励完整流程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34510" y="2592387"/>
            <a:ext cx="6673850" cy="16732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en-US" altLang="zh-CN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Agent</a:t>
            </a:r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适配（交易流程）</a:t>
            </a:r>
            <a:endParaRPr lang="en-US" altLang="ko-KR" sz="42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04532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项目概述</a:t>
            </a:r>
            <a:endParaRPr lang="ko-KR" altLang="en-US" sz="4800" b="1" dirty="0">
              <a:solidFill>
                <a:schemeClr val="bg1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Agent区块链适配架构图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93249" y="1447427"/>
            <a:ext cx="6266180" cy="3426460"/>
          </a:xfrm>
          <a:prstGeom prst="rect">
            <a:avLst/>
          </a:prstGeom>
        </p:spPr>
      </p:pic>
      <p:sp>
        <p:nvSpPr>
          <p:cNvPr id="46" name="Oval 14"/>
          <p:cNvSpPr/>
          <p:nvPr>
            <p:custDataLst>
              <p:tags r:id="rId1"/>
            </p:custDataLst>
          </p:nvPr>
        </p:nvSpPr>
        <p:spPr>
          <a:xfrm>
            <a:off x="1369177" y="5645142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区块链适配：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DAOExecutor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核心机制</a:t>
            </a:r>
          </a:p>
        </p:txBody>
      </p:sp>
      <p:sp>
        <p:nvSpPr>
          <p:cNvPr id="13" name="Oval 12"/>
          <p:cNvSpPr/>
          <p:nvPr>
            <p:custDataLst>
              <p:tags r:id="rId2"/>
            </p:custDataLst>
          </p:nvPr>
        </p:nvSpPr>
        <p:spPr>
          <a:xfrm>
            <a:off x="4513769" y="5605474"/>
            <a:ext cx="612000" cy="612000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/>
          <p:cNvSpPr txBox="1"/>
          <p:nvPr>
            <p:custDataLst>
              <p:tags r:id="rId3"/>
            </p:custDataLst>
          </p:nvPr>
        </p:nvSpPr>
        <p:spPr>
          <a:xfrm>
            <a:off x="5287645" y="5556885"/>
            <a:ext cx="2137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行为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签名交易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Agent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决策都是签名交易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可追溯、可审计</a:t>
            </a:r>
          </a:p>
        </p:txBody>
      </p:sp>
      <p:sp>
        <p:nvSpPr>
          <p:cNvPr id="15" name="Oval 14"/>
          <p:cNvSpPr/>
          <p:nvPr>
            <p:custDataLst>
              <p:tags r:id="rId4"/>
            </p:custDataLst>
          </p:nvPr>
        </p:nvSpPr>
        <p:spPr>
          <a:xfrm>
            <a:off x="7573762" y="5596882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/>
          <p:cNvSpPr txBox="1"/>
          <p:nvPr>
            <p:custDataLst>
              <p:tags r:id="rId5"/>
            </p:custDataLst>
          </p:nvPr>
        </p:nvSpPr>
        <p:spPr>
          <a:xfrm>
            <a:off x="8347710" y="5548630"/>
            <a:ext cx="2899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决策结果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可审计链上记录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所有决策记录在区块链上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Merkle Root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保证完整性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前端可可视化展示</a:t>
            </a:r>
          </a:p>
        </p:txBody>
      </p:sp>
      <p:sp>
        <p:nvSpPr>
          <p:cNvPr id="17" name="Parallelogram 30"/>
          <p:cNvSpPr/>
          <p:nvPr>
            <p:custDataLst>
              <p:tags r:id="rId6"/>
            </p:custDataLst>
          </p:nvPr>
        </p:nvSpPr>
        <p:spPr>
          <a:xfrm flipH="1">
            <a:off x="7749841" y="5781068"/>
            <a:ext cx="275022" cy="27570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Donut 24"/>
          <p:cNvSpPr/>
          <p:nvPr>
            <p:custDataLst>
              <p:tags r:id="rId7"/>
            </p:custDataLst>
          </p:nvPr>
        </p:nvSpPr>
        <p:spPr>
          <a:xfrm>
            <a:off x="4665341" y="5764234"/>
            <a:ext cx="305292" cy="3077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522720" y="1908175"/>
            <a:ext cx="5450205" cy="3559810"/>
            <a:chOff x="9324" y="662"/>
            <a:chExt cx="8238" cy="5965"/>
          </a:xfrm>
        </p:grpSpPr>
        <p:sp>
          <p:nvSpPr>
            <p:cNvPr id="5" name="Rectangle 4"/>
            <p:cNvSpPr/>
            <p:nvPr>
              <p:custDataLst>
                <p:tags r:id="rId10"/>
              </p:custDataLst>
            </p:nvPr>
          </p:nvSpPr>
          <p:spPr>
            <a:xfrm>
              <a:off x="9324" y="662"/>
              <a:ext cx="4119" cy="2001"/>
            </a:xfrm>
            <a:prstGeom prst="rect">
              <a:avLst/>
            </a:prstGeom>
            <a:solidFill>
              <a:schemeClr val="accent2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6" name="Group 5"/>
            <p:cNvGrpSpPr/>
            <p:nvPr>
              <p:custDataLst>
                <p:tags r:id="rId11"/>
              </p:custDataLst>
            </p:nvPr>
          </p:nvGrpSpPr>
          <p:grpSpPr>
            <a:xfrm>
              <a:off x="9661" y="914"/>
              <a:ext cx="3283" cy="1571"/>
              <a:chOff x="706428" y="2133698"/>
              <a:chExt cx="2592288" cy="699978"/>
            </a:xfrm>
          </p:grpSpPr>
          <p:sp>
            <p:nvSpPr>
              <p:cNvPr id="7" name="TextBox 6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706428" y="2133698"/>
                <a:ext cx="2592288" cy="2289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账户状态同步</a:t>
                </a:r>
              </a:p>
            </p:txBody>
          </p:sp>
          <p:sp>
            <p:nvSpPr>
              <p:cNvPr id="8" name="TextBox 7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06430" y="2352114"/>
                <a:ext cx="2592286" cy="48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从链上读取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Agent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账户状态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同步余额、质押、信誉分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计算动态投票权重</a:t>
                </a:r>
              </a:p>
            </p:txBody>
          </p:sp>
        </p:grpSp>
        <p:sp>
          <p:nvSpPr>
            <p:cNvPr id="23" name="Rectangle 4"/>
            <p:cNvSpPr/>
            <p:nvPr>
              <p:custDataLst>
                <p:tags r:id="rId12"/>
              </p:custDataLst>
            </p:nvPr>
          </p:nvSpPr>
          <p:spPr>
            <a:xfrm>
              <a:off x="9324" y="4636"/>
              <a:ext cx="4119" cy="1991"/>
            </a:xfrm>
            <a:prstGeom prst="rect">
              <a:avLst/>
            </a:prstGeom>
            <a:solidFill>
              <a:schemeClr val="accent2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24" name="Group 5"/>
            <p:cNvGrpSpPr/>
            <p:nvPr>
              <p:custDataLst>
                <p:tags r:id="rId13"/>
              </p:custDataLst>
            </p:nvPr>
          </p:nvGrpSpPr>
          <p:grpSpPr>
            <a:xfrm>
              <a:off x="9742" y="4857"/>
              <a:ext cx="3283" cy="1571"/>
              <a:chOff x="706428" y="2133694"/>
              <a:chExt cx="2592288" cy="699983"/>
            </a:xfrm>
          </p:grpSpPr>
          <p:sp>
            <p:nvSpPr>
              <p:cNvPr id="25" name="TextBox 6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706428" y="2133694"/>
                <a:ext cx="2592288" cy="2289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投票权重计算</a:t>
                </a:r>
              </a:p>
            </p:txBody>
          </p:sp>
          <p:sp>
            <p:nvSpPr>
              <p:cNvPr id="26" name="TextBox 7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706430" y="2352095"/>
                <a:ext cx="2592286" cy="48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同步链上账户状态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计算信誉和质押加成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动态调整投票权重</a:t>
                </a:r>
              </a:p>
            </p:txBody>
          </p:sp>
        </p:grpSp>
        <p:sp>
          <p:nvSpPr>
            <p:cNvPr id="27" name="Rectangle 4"/>
            <p:cNvSpPr/>
            <p:nvPr>
              <p:custDataLst>
                <p:tags r:id="rId14"/>
              </p:custDataLst>
            </p:nvPr>
          </p:nvSpPr>
          <p:spPr>
            <a:xfrm>
              <a:off x="13443" y="2653"/>
              <a:ext cx="4119" cy="1991"/>
            </a:xfrm>
            <a:prstGeom prst="rect">
              <a:avLst/>
            </a:prstGeom>
            <a:solidFill>
              <a:schemeClr val="accent2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28" name="Group 5"/>
            <p:cNvGrpSpPr/>
            <p:nvPr>
              <p:custDataLst>
                <p:tags r:id="rId15"/>
              </p:custDataLst>
            </p:nvPr>
          </p:nvGrpSpPr>
          <p:grpSpPr>
            <a:xfrm>
              <a:off x="13841" y="2838"/>
              <a:ext cx="3283" cy="1571"/>
              <a:chOff x="706428" y="2133699"/>
              <a:chExt cx="2592288" cy="699958"/>
            </a:xfrm>
          </p:grpSpPr>
          <p:sp>
            <p:nvSpPr>
              <p:cNvPr id="29" name="TextBox 6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706428" y="2133699"/>
                <a:ext cx="2592288" cy="2289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交易创建与签名</a:t>
                </a:r>
              </a:p>
            </p:txBody>
          </p:sp>
          <p:sp>
            <p:nvSpPr>
              <p:cNvPr id="30" name="TextBox 7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706430" y="2352096"/>
                <a:ext cx="2592286" cy="481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构造交易数据结构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使用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Agent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私钥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ECDSA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签名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设置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Gas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参数</a:t>
                </a:r>
              </a:p>
            </p:txBody>
          </p:sp>
        </p:grpSp>
        <p:sp>
          <p:nvSpPr>
            <p:cNvPr id="31" name="Rectangle 4"/>
            <p:cNvSpPr/>
            <p:nvPr>
              <p:custDataLst>
                <p:tags r:id="rId16"/>
              </p:custDataLst>
            </p:nvPr>
          </p:nvSpPr>
          <p:spPr>
            <a:xfrm>
              <a:off x="13443" y="662"/>
              <a:ext cx="4119" cy="1991"/>
            </a:xfrm>
            <a:prstGeom prst="rect">
              <a:avLst/>
            </a:prstGeom>
            <a:solidFill>
              <a:srgbClr val="196491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32" name="Group 5"/>
            <p:cNvGrpSpPr/>
            <p:nvPr>
              <p:custDataLst>
                <p:tags r:id="rId17"/>
              </p:custDataLst>
            </p:nvPr>
          </p:nvGrpSpPr>
          <p:grpSpPr>
            <a:xfrm>
              <a:off x="13780" y="891"/>
              <a:ext cx="3283" cy="1571"/>
              <a:chOff x="706428" y="2133694"/>
              <a:chExt cx="2592288" cy="699983"/>
            </a:xfrm>
            <a:solidFill>
              <a:srgbClr val="196491"/>
            </a:solidFill>
          </p:grpSpPr>
          <p:sp>
            <p:nvSpPr>
              <p:cNvPr id="33" name="TextBox 6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706428" y="2133694"/>
                <a:ext cx="2592288" cy="22894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交易上链与出块</a:t>
                </a:r>
              </a:p>
            </p:txBody>
          </p:sp>
          <p:sp>
            <p:nvSpPr>
              <p:cNvPr id="34" name="TextBox 7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706430" y="2352095"/>
                <a:ext cx="2592286" cy="48158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提交交易到交易池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触发区块打包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等待执行结果</a:t>
                </a:r>
              </a:p>
            </p:txBody>
          </p:sp>
        </p:grpSp>
        <p:sp>
          <p:nvSpPr>
            <p:cNvPr id="35" name="Rectangle 4"/>
            <p:cNvSpPr/>
            <p:nvPr>
              <p:custDataLst>
                <p:tags r:id="rId18"/>
              </p:custDataLst>
            </p:nvPr>
          </p:nvSpPr>
          <p:spPr>
            <a:xfrm>
              <a:off x="9324" y="2653"/>
              <a:ext cx="4119" cy="1991"/>
            </a:xfrm>
            <a:prstGeom prst="rect">
              <a:avLst/>
            </a:prstGeom>
            <a:solidFill>
              <a:srgbClr val="196491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36" name="Group 5"/>
            <p:cNvGrpSpPr/>
            <p:nvPr>
              <p:custDataLst>
                <p:tags r:id="rId19"/>
              </p:custDataLst>
            </p:nvPr>
          </p:nvGrpSpPr>
          <p:grpSpPr>
            <a:xfrm>
              <a:off x="9724" y="2905"/>
              <a:ext cx="3283" cy="1571"/>
              <a:chOff x="706428" y="2133694"/>
              <a:chExt cx="2592288" cy="699983"/>
            </a:xfrm>
            <a:solidFill>
              <a:srgbClr val="196491"/>
            </a:solidFill>
          </p:grpSpPr>
          <p:sp>
            <p:nvSpPr>
              <p:cNvPr id="37" name="TextBox 6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706428" y="2133694"/>
                <a:ext cx="2592288" cy="22894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自动质押策略</a:t>
                </a:r>
              </a:p>
            </p:txBody>
          </p:sp>
          <p:sp>
            <p:nvSpPr>
              <p:cNvPr id="38" name="TextBox 7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706430" y="2352095"/>
                <a:ext cx="2592286" cy="48158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根据信誉分自动质押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信誉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≥80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：质押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5%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余额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信誉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≥60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：质押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2%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余额</a:t>
                </a:r>
              </a:p>
            </p:txBody>
          </p:sp>
        </p:grpSp>
        <p:sp>
          <p:nvSpPr>
            <p:cNvPr id="39" name="Rectangle 4"/>
            <p:cNvSpPr/>
            <p:nvPr>
              <p:custDataLst>
                <p:tags r:id="rId20"/>
              </p:custDataLst>
            </p:nvPr>
          </p:nvSpPr>
          <p:spPr>
            <a:xfrm>
              <a:off x="13443" y="4636"/>
              <a:ext cx="4119" cy="1991"/>
            </a:xfrm>
            <a:prstGeom prst="rect">
              <a:avLst/>
            </a:prstGeom>
            <a:solidFill>
              <a:srgbClr val="196491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40" name="Group 5"/>
            <p:cNvGrpSpPr/>
            <p:nvPr>
              <p:custDataLst>
                <p:tags r:id="rId21"/>
              </p:custDataLst>
            </p:nvPr>
          </p:nvGrpSpPr>
          <p:grpSpPr>
            <a:xfrm>
              <a:off x="13881" y="4873"/>
              <a:ext cx="3283" cy="1571"/>
              <a:chOff x="706428" y="2133694"/>
              <a:chExt cx="2592288" cy="699983"/>
            </a:xfrm>
            <a:solidFill>
              <a:srgbClr val="196491"/>
            </a:solidFill>
          </p:grpSpPr>
          <p:sp>
            <p:nvSpPr>
              <p:cNvPr id="41" name="TextBox 6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706428" y="2133694"/>
                <a:ext cx="2592288" cy="22894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奖励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/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罚没分发</a:t>
                </a:r>
              </a:p>
            </p:txBody>
          </p:sp>
          <p:sp>
            <p:nvSpPr>
              <p:cNvPr id="42" name="TextBox 7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706430" y="2352095"/>
                <a:ext cx="2592286" cy="48158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根据投票结果执行奖惩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调用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Token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合约分发奖励</a:t>
                </a: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更新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Agent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信誉分</a:t>
                </a:r>
              </a:p>
            </p:txBody>
          </p:sp>
        </p:grpSp>
      </p:grpSp>
      <p:sp>
        <p:nvSpPr>
          <p:cNvPr id="43" name="Rectangle 4"/>
          <p:cNvSpPr/>
          <p:nvPr>
            <p:custDataLst>
              <p:tags r:id="rId8"/>
            </p:custDataLst>
          </p:nvPr>
        </p:nvSpPr>
        <p:spPr>
          <a:xfrm>
            <a:off x="7655560" y="1423035"/>
            <a:ext cx="3105785" cy="485140"/>
          </a:xfrm>
          <a:prstGeom prst="rect">
            <a:avLst/>
          </a:prstGeom>
          <a:solidFill>
            <a:srgbClr val="53C3CD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630913" y="2555525"/>
            <a:ext cx="492443" cy="1152525"/>
          </a:xfrm>
          <a:prstGeom prst="rect">
            <a:avLst/>
          </a:prstGeom>
          <a:noFill/>
        </p:spPr>
        <p:txBody>
          <a:bodyPr vert="mongolianVert"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核心功能</a:t>
            </a:r>
          </a:p>
        </p:txBody>
      </p:sp>
      <p:sp>
        <p:nvSpPr>
          <p:cNvPr id="45" name="Rectangle 9"/>
          <p:cNvSpPr/>
          <p:nvPr/>
        </p:nvSpPr>
        <p:spPr>
          <a:xfrm>
            <a:off x="1510491" y="578029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TextBox 15"/>
          <p:cNvSpPr txBox="1"/>
          <p:nvPr>
            <p:custDataLst>
              <p:tags r:id="rId9"/>
            </p:custDataLst>
          </p:nvPr>
        </p:nvSpPr>
        <p:spPr>
          <a:xfrm>
            <a:off x="2047240" y="5596890"/>
            <a:ext cx="2317750" cy="764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从纯内存投票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链上交易投票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原论文：内存中投票统计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本项目：所有投票上链记录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52120" y="5635625"/>
            <a:ext cx="672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关键改造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850505" y="1516380"/>
            <a:ext cx="271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DAOExecutor</a:t>
            </a:r>
            <a:r>
              <a:rPr lang="zh-CN" altLang="en-US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核心功能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Agent交易流程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1219200"/>
            <a:ext cx="12129135" cy="4343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交易流程：从决策到上链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912495" y="1600200"/>
            <a:ext cx="7620" cy="624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70815" y="2225040"/>
            <a:ext cx="1687195" cy="27559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ReAct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推理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158365" y="1600200"/>
            <a:ext cx="7620" cy="163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81965" y="3253740"/>
            <a:ext cx="2715260" cy="6451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根因提案：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propose_root_cause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投票决策：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vote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数据采集：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data_collected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事件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375535" y="2148840"/>
            <a:ext cx="2159000" cy="82994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tx_type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：交易类型</a:t>
            </a: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sender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</a:t>
            </a: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：交易内容（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格式）</a:t>
            </a: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nonce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：从账户状态获取</a:t>
            </a:r>
          </a:p>
        </p:txBody>
      </p:sp>
      <p:cxnSp>
        <p:nvCxnSpPr>
          <p:cNvPr id="34" name="直接连接符 33"/>
          <p:cNvCxnSpPr>
            <a:endCxn id="33" idx="0"/>
          </p:cNvCxnSpPr>
          <p:nvPr/>
        </p:nvCxnSpPr>
        <p:spPr>
          <a:xfrm>
            <a:off x="3453765" y="1607820"/>
            <a:ext cx="1270" cy="541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697605" y="3238500"/>
            <a:ext cx="2030095" cy="645160"/>
          </a:xfrm>
          <a:prstGeom prst="rect">
            <a:avLst/>
          </a:prstGeom>
          <a:solidFill>
            <a:srgbClr val="FFCC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私钥（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ECDSA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对交易哈希签名</a:t>
            </a: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signature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</a:t>
            </a:r>
          </a:p>
        </p:txBody>
      </p:sp>
      <p:cxnSp>
        <p:nvCxnSpPr>
          <p:cNvPr id="37" name="直接连接符 36"/>
          <p:cNvCxnSpPr>
            <a:endCxn id="36" idx="0"/>
          </p:cNvCxnSpPr>
          <p:nvPr/>
        </p:nvCxnSpPr>
        <p:spPr>
          <a:xfrm>
            <a:off x="4711065" y="1600200"/>
            <a:ext cx="1905" cy="163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052060" y="2148840"/>
            <a:ext cx="1648460" cy="6832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同步链上账户状态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检查余额是否充足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Nonce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是否正确</a:t>
            </a:r>
          </a:p>
        </p:txBody>
      </p:sp>
      <p:cxnSp>
        <p:nvCxnSpPr>
          <p:cNvPr id="40" name="直接连接符 39"/>
          <p:cNvCxnSpPr>
            <a:endCxn id="39" idx="0"/>
          </p:cNvCxnSpPr>
          <p:nvPr/>
        </p:nvCxnSpPr>
        <p:spPr>
          <a:xfrm>
            <a:off x="5875020" y="1607820"/>
            <a:ext cx="1270" cy="541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100570" y="1584960"/>
            <a:ext cx="6350" cy="16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969000" y="3238500"/>
            <a:ext cx="2268855" cy="6451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根据信誉分计算目标质押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如果当前质押不足，自动质押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构造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stake 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交易并上链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258050" y="2104390"/>
            <a:ext cx="1906270" cy="683260"/>
          </a:xfrm>
          <a:prstGeom prst="rect">
            <a:avLst/>
          </a:prstGeom>
          <a:solidFill>
            <a:srgbClr val="2296F3"/>
          </a:solidFill>
        </p:spPr>
        <p:txBody>
          <a:bodyPr wrap="square" rtlCol="0">
            <a:noAutofit/>
          </a:bodyPr>
          <a:lstStyle/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add_transaction()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交易加入交易池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等待打包出块</a:t>
            </a:r>
          </a:p>
        </p:txBody>
      </p:sp>
      <p:cxnSp>
        <p:nvCxnSpPr>
          <p:cNvPr id="49" name="直接连接符 48"/>
          <p:cNvCxnSpPr>
            <a:endCxn id="47" idx="0"/>
          </p:cNvCxnSpPr>
          <p:nvPr/>
        </p:nvCxnSpPr>
        <p:spPr>
          <a:xfrm flipH="1">
            <a:off x="8211185" y="1592580"/>
            <a:ext cx="5080" cy="511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9509125" y="1597660"/>
            <a:ext cx="7620" cy="163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421370" y="3238500"/>
            <a:ext cx="2183130" cy="6451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mine_block()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打包所有待处理交易</a:t>
            </a: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Merkle Root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和区块哈希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673590" y="2104390"/>
            <a:ext cx="1824990" cy="873760"/>
          </a:xfrm>
          <a:prstGeom prst="rect">
            <a:avLst/>
          </a:prstGeom>
          <a:solidFill>
            <a:srgbClr val="4BAF4F"/>
          </a:solidFill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VM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执行每笔交易</a:t>
            </a: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调用对应智能合约方法</a:t>
            </a: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更新世界状态</a:t>
            </a: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发射事件日志</a:t>
            </a: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10309225" y="1584960"/>
            <a:ext cx="5080" cy="511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11655425" y="1607820"/>
            <a:ext cx="10160" cy="2555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9805670" y="4174490"/>
            <a:ext cx="2183130" cy="838200"/>
          </a:xfrm>
          <a:prstGeom prst="rect">
            <a:avLst/>
          </a:prstGeom>
          <a:solidFill>
            <a:srgbClr val="8BC349"/>
          </a:solidFill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交易执行成功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失败</a:t>
            </a:r>
          </a:p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返回区块高度</a:t>
            </a:r>
          </a:p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返回事件日志</a:t>
            </a:r>
          </a:p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Agent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接收反馈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/>
          <a:srcRect t="18508"/>
          <a:stretch>
            <a:fillRect/>
          </a:stretch>
        </p:blipFill>
        <p:spPr>
          <a:xfrm>
            <a:off x="2375535" y="4173855"/>
            <a:ext cx="6266815" cy="23082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1425575" y="4244340"/>
            <a:ext cx="732790" cy="97472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关键交易类型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交易执行与反馈流程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90" y="1219200"/>
            <a:ext cx="5354955" cy="4889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交易执行：链上验证与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反馈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3215" y="5088255"/>
            <a:ext cx="2806700" cy="1406525"/>
            <a:chOff x="971600" y="1733231"/>
            <a:chExt cx="1620000" cy="1440000"/>
          </a:xfrm>
        </p:grpSpPr>
        <p:sp>
          <p:nvSpPr>
            <p:cNvPr id="20" name="Hexagon 19"/>
            <p:cNvSpPr/>
            <p:nvPr/>
          </p:nvSpPr>
          <p:spPr>
            <a:xfrm>
              <a:off x="971600" y="1733231"/>
              <a:ext cx="1620000" cy="1440000"/>
            </a:xfrm>
            <a:prstGeom prst="hexagon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Hexagon 20"/>
            <p:cNvSpPr/>
            <p:nvPr/>
          </p:nvSpPr>
          <p:spPr>
            <a:xfrm>
              <a:off x="1061600" y="1805231"/>
              <a:ext cx="1440000" cy="1296000"/>
            </a:xfrm>
            <a:prstGeom prst="hexagon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54325" y="4342765"/>
            <a:ext cx="2835275" cy="1406525"/>
            <a:chOff x="971600" y="1733231"/>
            <a:chExt cx="1620000" cy="1440000"/>
          </a:xfrm>
        </p:grpSpPr>
        <p:sp>
          <p:nvSpPr>
            <p:cNvPr id="14" name="Hexagon 13"/>
            <p:cNvSpPr/>
            <p:nvPr/>
          </p:nvSpPr>
          <p:spPr>
            <a:xfrm>
              <a:off x="971600" y="1733231"/>
              <a:ext cx="1620000" cy="1440000"/>
            </a:xfrm>
            <a:prstGeom prst="hexagon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Hexagon 14"/>
            <p:cNvSpPr/>
            <p:nvPr/>
          </p:nvSpPr>
          <p:spPr>
            <a:xfrm>
              <a:off x="1061600" y="1805231"/>
              <a:ext cx="1440000" cy="1296000"/>
            </a:xfrm>
            <a:prstGeom prst="hexagon">
              <a:avLst/>
            </a:prstGeom>
            <a:solidFill>
              <a:schemeClr val="accent6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3215" y="3602990"/>
            <a:ext cx="2807335" cy="1406525"/>
            <a:chOff x="971600" y="1733231"/>
            <a:chExt cx="1620000" cy="1440000"/>
          </a:xfrm>
        </p:grpSpPr>
        <p:sp>
          <p:nvSpPr>
            <p:cNvPr id="10" name="Hexagon 9"/>
            <p:cNvSpPr/>
            <p:nvPr/>
          </p:nvSpPr>
          <p:spPr>
            <a:xfrm>
              <a:off x="971600" y="1733231"/>
              <a:ext cx="1620000" cy="1440000"/>
            </a:xfrm>
            <a:prstGeom prst="hexagon">
              <a:avLst/>
            </a:prstGeom>
            <a:noFill/>
            <a:ln w="635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Hexagon 10"/>
            <p:cNvSpPr/>
            <p:nvPr/>
          </p:nvSpPr>
          <p:spPr>
            <a:xfrm>
              <a:off x="1061600" y="1805231"/>
              <a:ext cx="1440000" cy="1296000"/>
            </a:xfrm>
            <a:prstGeom prst="hexagon">
              <a:avLst/>
            </a:prstGeom>
            <a:solidFill>
              <a:schemeClr val="accent5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36295" y="3803650"/>
            <a:ext cx="1820545" cy="951865"/>
            <a:chOff x="3243437" y="1857325"/>
            <a:chExt cx="1570437" cy="974605"/>
          </a:xfrm>
        </p:grpSpPr>
        <p:sp>
          <p:nvSpPr>
            <p:cNvPr id="23" name="TextBox 22"/>
            <p:cNvSpPr txBox="1"/>
            <p:nvPr/>
          </p:nvSpPr>
          <p:spPr>
            <a:xfrm>
              <a:off x="3243437" y="1857325"/>
              <a:ext cx="1400519" cy="314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所有决策上链可查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43679" y="2171357"/>
              <a:ext cx="1570195" cy="66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每笔交易都有链上记录</a:t>
              </a: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支持交易哈希查询</a:t>
              </a: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前端区块链浏览器展示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81020" y="4605020"/>
            <a:ext cx="2378075" cy="904884"/>
            <a:chOff x="3233964" y="1911289"/>
            <a:chExt cx="1410044" cy="906242"/>
          </a:xfrm>
        </p:grpSpPr>
        <p:sp>
          <p:nvSpPr>
            <p:cNvPr id="26" name="TextBox 25"/>
            <p:cNvSpPr txBox="1"/>
            <p:nvPr/>
          </p:nvSpPr>
          <p:spPr>
            <a:xfrm>
              <a:off x="3233964" y="1911289"/>
              <a:ext cx="1400519" cy="30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Merkle Root</a:t>
              </a:r>
              <a:r>
                <a:rPr lang="zh-CN" alt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保证完整性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43489" y="2171403"/>
              <a:ext cx="1400519" cy="64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所有交易包含在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Tree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中</a:t>
              </a: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支持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Proof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验证</a:t>
              </a: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防止数据篡改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0075" y="5330825"/>
            <a:ext cx="2254250" cy="905461"/>
            <a:chOff x="3233964" y="1911289"/>
            <a:chExt cx="1410044" cy="904809"/>
          </a:xfrm>
        </p:grpSpPr>
        <p:sp>
          <p:nvSpPr>
            <p:cNvPr id="38" name="TextBox 37"/>
            <p:cNvSpPr txBox="1"/>
            <p:nvPr/>
          </p:nvSpPr>
          <p:spPr>
            <a:xfrm>
              <a:off x="3233964" y="1911289"/>
              <a:ext cx="1400519" cy="30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事件日志支持前端可视化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243489" y="2171403"/>
              <a:ext cx="1400519" cy="64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合约事件实时发射</a:t>
              </a: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前端运维控制台展示</a:t>
              </a: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支持实时日志流</a:t>
              </a:r>
            </a:p>
          </p:txBody>
        </p:sp>
      </p:grpSp>
      <p:sp>
        <p:nvSpPr>
          <p:cNvPr id="40" name="Rounded Rectangle 40"/>
          <p:cNvSpPr/>
          <p:nvPr/>
        </p:nvSpPr>
        <p:spPr>
          <a:xfrm>
            <a:off x="8189595" y="1360170"/>
            <a:ext cx="3363595" cy="110871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Rounded Rectangle 41"/>
          <p:cNvSpPr/>
          <p:nvPr/>
        </p:nvSpPr>
        <p:spPr>
          <a:xfrm>
            <a:off x="8189595" y="3331845"/>
            <a:ext cx="3364230" cy="9499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3" name="Group 42"/>
          <p:cNvGrpSpPr/>
          <p:nvPr/>
        </p:nvGrpSpPr>
        <p:grpSpPr>
          <a:xfrm>
            <a:off x="8301355" y="1460500"/>
            <a:ext cx="3121025" cy="866140"/>
            <a:chOff x="3233964" y="1954419"/>
            <a:chExt cx="1400519" cy="700351"/>
          </a:xfrm>
        </p:grpSpPr>
        <p:sp>
          <p:nvSpPr>
            <p:cNvPr id="44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交易状态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33964" y="2166475"/>
              <a:ext cx="1400519" cy="4882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success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：执行成功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failed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：执行失败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error_message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：错误信息</a:t>
              </a:r>
            </a:p>
            <a:p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Rounded Rectangle 40"/>
          <p:cNvSpPr/>
          <p:nvPr/>
        </p:nvSpPr>
        <p:spPr>
          <a:xfrm>
            <a:off x="8188960" y="2468880"/>
            <a:ext cx="3363595" cy="86487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5" name="Group 42"/>
          <p:cNvGrpSpPr/>
          <p:nvPr/>
        </p:nvGrpSpPr>
        <p:grpSpPr>
          <a:xfrm>
            <a:off x="8300085" y="2529840"/>
            <a:ext cx="3121025" cy="797560"/>
            <a:chOff x="3233964" y="1954419"/>
            <a:chExt cx="1400519" cy="644898"/>
          </a:xfrm>
        </p:grpSpPr>
        <p:sp>
          <p:nvSpPr>
            <p:cNvPr id="56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区块高度</a:t>
              </a:r>
            </a:p>
          </p:txBody>
        </p:sp>
        <p:sp>
          <p:nvSpPr>
            <p:cNvPr id="57" name="TextBox 44"/>
            <p:cNvSpPr txBox="1"/>
            <p:nvPr/>
          </p:nvSpPr>
          <p:spPr>
            <a:xfrm>
              <a:off x="3233964" y="2166475"/>
              <a:ext cx="1400519" cy="4328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onchain_block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：区块索引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可用于查询区块详情</a:t>
              </a:r>
            </a:p>
          </p:txBody>
        </p:sp>
      </p:grpSp>
      <p:grpSp>
        <p:nvGrpSpPr>
          <p:cNvPr id="58" name="Group 42"/>
          <p:cNvGrpSpPr/>
          <p:nvPr/>
        </p:nvGrpSpPr>
        <p:grpSpPr>
          <a:xfrm>
            <a:off x="8301355" y="3415665"/>
            <a:ext cx="3121025" cy="772795"/>
            <a:chOff x="3233964" y="1954419"/>
            <a:chExt cx="1400519" cy="624873"/>
          </a:xfrm>
        </p:grpSpPr>
        <p:sp>
          <p:nvSpPr>
            <p:cNvPr id="59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事件日志</a:t>
              </a:r>
            </a:p>
          </p:txBody>
        </p:sp>
        <p:sp>
          <p:nvSpPr>
            <p:cNvPr id="60" name="TextBox 44"/>
            <p:cNvSpPr txBox="1"/>
            <p:nvPr/>
          </p:nvSpPr>
          <p:spPr>
            <a:xfrm>
              <a:off x="3233964" y="2166475"/>
              <a:ext cx="1400519" cy="4128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events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：合约发射的事件列表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包含事件类型和参数</a:t>
              </a:r>
            </a:p>
          </p:txBody>
        </p:sp>
      </p:grpSp>
      <p:sp>
        <p:nvSpPr>
          <p:cNvPr id="61" name="Rounded Rectangle 41"/>
          <p:cNvSpPr/>
          <p:nvPr/>
        </p:nvSpPr>
        <p:spPr>
          <a:xfrm>
            <a:off x="8185150" y="4258945"/>
            <a:ext cx="3364230" cy="107823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2" name="Group 42"/>
          <p:cNvGrpSpPr/>
          <p:nvPr/>
        </p:nvGrpSpPr>
        <p:grpSpPr>
          <a:xfrm>
            <a:off x="8296910" y="4342765"/>
            <a:ext cx="3121025" cy="772795"/>
            <a:chOff x="3233964" y="1954419"/>
            <a:chExt cx="1400519" cy="624873"/>
          </a:xfrm>
        </p:grpSpPr>
        <p:sp>
          <p:nvSpPr>
            <p:cNvPr id="63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状态变化</a:t>
              </a:r>
            </a:p>
          </p:txBody>
        </p:sp>
        <p:sp>
          <p:nvSpPr>
            <p:cNvPr id="64" name="TextBox 44"/>
            <p:cNvSpPr txBox="1"/>
            <p:nvPr/>
          </p:nvSpPr>
          <p:spPr>
            <a:xfrm>
              <a:off x="3233964" y="2166475"/>
              <a:ext cx="1400519" cy="4128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account_balance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：账户余额变化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account_reputation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：信誉分变化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account_stake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：质押金额变化</a:t>
              </a:r>
            </a:p>
          </p:txBody>
        </p:sp>
      </p:grpSp>
      <p:sp>
        <p:nvSpPr>
          <p:cNvPr id="65" name="Rounded Rectangle 41"/>
          <p:cNvSpPr/>
          <p:nvPr/>
        </p:nvSpPr>
        <p:spPr>
          <a:xfrm>
            <a:off x="8185150" y="5338445"/>
            <a:ext cx="3364230" cy="115633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6" name="Group 42"/>
          <p:cNvGrpSpPr/>
          <p:nvPr/>
        </p:nvGrpSpPr>
        <p:grpSpPr>
          <a:xfrm>
            <a:off x="8296910" y="5422265"/>
            <a:ext cx="3121025" cy="803910"/>
            <a:chOff x="3233964" y="1954419"/>
            <a:chExt cx="1400519" cy="650032"/>
          </a:xfrm>
        </p:grpSpPr>
        <p:sp>
          <p:nvSpPr>
            <p:cNvPr id="67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错误信息</a:t>
              </a:r>
            </a:p>
          </p:txBody>
        </p:sp>
        <p:sp>
          <p:nvSpPr>
            <p:cNvPr id="68" name="TextBox 44"/>
            <p:cNvSpPr txBox="1"/>
            <p:nvPr/>
          </p:nvSpPr>
          <p:spPr>
            <a:xfrm>
              <a:off x="3233964" y="2191634"/>
              <a:ext cx="1400519" cy="4128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验证失败原因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合约执行错误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状态回滚说明</a:t>
              </a: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7729220" y="1360805"/>
            <a:ext cx="460375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mongolianVert" wrap="square" rtlCol="0">
            <a:no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反馈信息</a:t>
            </a:r>
          </a:p>
        </p:txBody>
      </p:sp>
      <p:sp>
        <p:nvSpPr>
          <p:cNvPr id="32" name="梯形 31"/>
          <p:cNvSpPr/>
          <p:nvPr/>
        </p:nvSpPr>
        <p:spPr>
          <a:xfrm flipV="1">
            <a:off x="2902585" y="3560445"/>
            <a:ext cx="1693545" cy="698500"/>
          </a:xfrm>
          <a:prstGeom prst="trapezoid">
            <a:avLst>
              <a:gd name="adj" fmla="val 51213"/>
            </a:avLst>
          </a:prstGeom>
          <a:solidFill>
            <a:srgbClr val="C8EEF7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375660" y="3602990"/>
            <a:ext cx="661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审计支持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58082" y="2971220"/>
            <a:ext cx="56619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效果分析与总结</a:t>
            </a:r>
            <a:endParaRPr lang="ko-KR" altLang="en-US" sz="4800" b="1" dirty="0">
              <a:solidFill>
                <a:schemeClr val="bg1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039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62000" y="381000"/>
            <a:ext cx="10668000" cy="1066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量化指标支撑结论：food-buy根因定位中错误率100%、响应时间22220ms等关键数据佐证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62000" y="1524000"/>
            <a:ext cx="10668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600" dirty="0"/>
          </a:p>
        </p:txBody>
      </p:sp>
      <p:sp>
        <p:nvSpPr>
          <p:cNvPr id="6" name="Text 3"/>
          <p:cNvSpPr/>
          <p:nvPr>
            <p:custDataLst>
              <p:tags r:id="rId1"/>
            </p:custDataLst>
          </p:nvPr>
        </p:nvSpPr>
        <p:spPr>
          <a:xfrm>
            <a:off x="762000" y="1828800"/>
            <a:ext cx="3217333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精准定位根因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2"/>
            </p:custDataLst>
          </p:nvPr>
        </p:nvSpPr>
        <p:spPr>
          <a:xfrm>
            <a:off x="762000" y="2159000"/>
            <a:ext cx="3217333" cy="558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系统准确识别food-buy为根因端点，避免幻觉输出，结论与真实故障一致。</a:t>
            </a:r>
            <a:endParaRPr lang="en-US" sz="1400" dirty="0"/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762000" y="3200400"/>
            <a:ext cx="3217333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异常指标量化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762000" y="3530601"/>
            <a:ext cx="3217333" cy="79163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错误率达100%，平均响应时间22220ms，提供可验证的性能退化证据。</a:t>
            </a:r>
            <a:endParaRPr lang="en-US" sz="1400" dirty="0"/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762000" y="4876800"/>
            <a:ext cx="3217333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对比验证机制</a:t>
            </a:r>
            <a:endParaRPr lang="en-US" sz="1600" dirty="0"/>
          </a:p>
        </p:txBody>
      </p:sp>
      <p:sp>
        <p:nvSpPr>
          <p:cNvPr id="11" name="Text 8"/>
          <p:cNvSpPr/>
          <p:nvPr>
            <p:custDataLst>
              <p:tags r:id="rId6"/>
            </p:custDataLst>
          </p:nvPr>
        </p:nvSpPr>
        <p:spPr>
          <a:xfrm>
            <a:off x="762000" y="5207000"/>
            <a:ext cx="3217333" cy="558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通过下游food-cancel指标正常反向验证，增强根因判断的可信度。</a:t>
            </a:r>
            <a:endParaRPr lang="en-US" sz="1400" dirty="0"/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9033" y="1447800"/>
            <a:ext cx="4693920" cy="5122333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5361" y="1052408"/>
            <a:ext cx="3197860" cy="4713393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3067" y="1524001"/>
            <a:ext cx="3416300" cy="500295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/>
          <p:cNvGrpSpPr/>
          <p:nvPr/>
        </p:nvGrpSpPr>
        <p:grpSpPr>
          <a:xfrm>
            <a:off x="2721770" y="2062338"/>
            <a:ext cx="6878236" cy="4036623"/>
            <a:chOff x="2687161" y="3731096"/>
            <a:chExt cx="5158677" cy="3027467"/>
          </a:xfrm>
        </p:grpSpPr>
        <p:sp>
          <p:nvSpPr>
            <p:cNvPr id="20" name="Freeform: Shape 3"/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1" name="Freeform: Shape 4"/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5"/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6"/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7"/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8"/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9"/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10"/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11"/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9" name="Freeform: Shape 12"/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0" name="Freeform: Shape 13"/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14"/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2" name="Freeform: Shape 15"/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16"/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4" name="Freeform: Shape 17"/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18"/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19"/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20"/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21"/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22"/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0" name="Freeform: Shape 23"/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1" name="Freeform: Shape 24"/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25"/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26"/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27"/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28"/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29"/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30"/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31"/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9" name="Freeform: Shape 32"/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0" name="Freeform: Shape 33"/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34"/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35"/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36"/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4" name="Freeform: Shape 37"/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5" name="Freeform: Shape 38"/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6" name="Freeform: Shape 39"/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7" name="Freeform: Shape 40"/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8" name="Freeform: Shape 41"/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9" name="Freeform: Shape 42"/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0" name="Freeform: Shape 43"/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1" name="Freeform: Shape 44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2" name="Freeform: Shape 45"/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3" name="Freeform: Shape 46"/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4" name="Freeform: Shape 47"/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5" name="Freeform: Shape 48"/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6" name="Freeform: Shape 49"/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7" name="Freeform: Shape 50"/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8" name="Freeform: Shape 51"/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9" name="Freeform: Shape 52"/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0" name="Freeform: Shape 53"/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1" name="Freeform: Shape 54"/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2" name="Freeform: Shape 55"/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3" name="Freeform: Shape 56"/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4" name="Freeform: Shape 57"/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5" name="Freeform: Shape 58"/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6" name="Freeform: Shape 59"/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7" name="Freeform: Shape 60"/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8" name="Freeform: Shape 61"/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9" name="Freeform: Shape 62"/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0" name="Freeform: Shape 63"/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1" name="Freeform: Shape 64"/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2" name="Freeform: Shape 65"/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3" name="Freeform: Shape 66"/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4" name="Freeform: Shape 67"/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5" name="Freeform: Shape 68"/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6" name="Freeform: Shape 69"/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7" name="Freeform: Shape 70"/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8" name="Freeform: Shape 71"/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9" name="Freeform: Shape 72"/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0" name="Freeform: Shape 73"/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1" name="Freeform: Shape 74"/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2" name="Freeform: Shape 75"/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3" name="Freeform: Shape 76"/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4" name="Freeform: Shape 77"/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5" name="Freeform: Shape 78"/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6" name="Freeform: Shape 79"/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7" name="Freeform: Shape 80"/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8" name="Freeform: Shape 81"/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9" name="Freeform: Shape 82"/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0" name="Freeform: Shape 83"/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1" name="Freeform: Shape 84"/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2" name="Freeform: Shape 85"/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3" name="Freeform: Shape 86"/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4" name="Freeform: Shape 87"/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5" name="Freeform: Shape 88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6" name="Freeform: Shape 89"/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7" name="Freeform: Shape 90"/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8" name="Freeform: Shape 91"/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9" name="Freeform: Shape 92"/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0" name="Freeform: Shape 93"/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1" name="Freeform: Shape 94"/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2" name="Freeform: Shape 95"/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3" name="Freeform: Shape 96"/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4" name="Freeform: Shape 97"/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5" name="Freeform: Shape 98"/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6" name="Freeform: Shape 99"/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7" name="Freeform: Shape 100"/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8" name="Freeform: Shape 101"/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9" name="Freeform: Shape 102"/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0" name="Freeform: Shape 103"/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1" name="Freeform: Shape 104"/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2" name="Freeform: Shape 105"/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3" name="Freeform: Shape 106"/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4" name="Freeform: Shape 107"/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5" name="Freeform: Shape 108"/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6" name="Freeform: Shape 109"/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7" name="Freeform: Shape 110"/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8" name="Freeform: Shape 111"/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9" name="Freeform: Shape 112"/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0" name="Freeform: Shape 113"/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1" name="Freeform: Shape 114"/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4" name="Text 1"/>
          <p:cNvSpPr/>
          <p:nvPr/>
        </p:nvSpPr>
        <p:spPr>
          <a:xfrm>
            <a:off x="762000" y="381000"/>
            <a:ext cx="10668000" cy="1066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核心成果总结：成功构建首个融合区块链审计与多智能体协作的可运行AIOps实验框架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62000" y="1524000"/>
            <a:ext cx="106680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600" dirty="0"/>
          </a:p>
        </p:txBody>
      </p:sp>
      <p:sp>
        <p:nvSpPr>
          <p:cNvPr id="7" name="Text 3"/>
          <p:cNvSpPr/>
          <p:nvPr>
            <p:custDataLst>
              <p:tags r:id="rId1"/>
            </p:custDataLst>
          </p:nvPr>
        </p:nvSpPr>
        <p:spPr>
          <a:xfrm>
            <a:off x="793751" y="509270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端到端复现</a:t>
            </a:r>
            <a:endParaRPr lang="en-US" sz="1600" dirty="0"/>
          </a:p>
        </p:txBody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793751" y="5429249"/>
            <a:ext cx="3149600" cy="1168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完整实现mABC框架的端到端复现，确保理论与工程一致。支持从输入到输出的全流程验证。提升系统的可复现性与实用性。</a:t>
            </a:r>
            <a:endParaRPr lang="en-US" sz="1400" dirty="0"/>
          </a:p>
        </p:txBody>
      </p:sp>
      <p:sp>
        <p:nvSpPr>
          <p:cNvPr id="9" name="Text 5"/>
          <p:cNvSpPr/>
          <p:nvPr>
            <p:custDataLst>
              <p:tags r:id="rId3"/>
            </p:custDataLst>
          </p:nvPr>
        </p:nvSpPr>
        <p:spPr>
          <a:xfrm>
            <a:off x="793751" y="379095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区块链融合</a:t>
            </a: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4"/>
            </p:custDataLst>
          </p:nvPr>
        </p:nvSpPr>
        <p:spPr>
          <a:xfrm>
            <a:off x="793751" y="4127500"/>
            <a:ext cx="31496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引入区块链技术保障数据不可篡改。通过链上状态机约束SOP流程。实现运维过程的可信与透明。</a:t>
            </a:r>
            <a:endParaRPr lang="en-US" sz="1400" dirty="0"/>
          </a:p>
        </p:txBody>
      </p:sp>
      <p:sp>
        <p:nvSpPr>
          <p:cNvPr id="11" name="Text 7"/>
          <p:cNvSpPr/>
          <p:nvPr>
            <p:custDataLst>
              <p:tags r:id="rId5"/>
            </p:custDataLst>
          </p:nvPr>
        </p:nvSpPr>
        <p:spPr>
          <a:xfrm>
            <a:off x="793751" y="248920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智能合约驱动</a:t>
            </a:r>
            <a:endParaRPr lang="en-US" sz="1600" dirty="0"/>
          </a:p>
        </p:txBody>
      </p:sp>
      <p:sp>
        <p:nvSpPr>
          <p:cNvPr id="12" name="Text 8"/>
          <p:cNvSpPr/>
          <p:nvPr>
            <p:custDataLst>
              <p:tags r:id="rId6"/>
            </p:custDataLst>
          </p:nvPr>
        </p:nvSpPr>
        <p:spPr>
          <a:xfrm>
            <a:off x="793751" y="2825751"/>
            <a:ext cx="31496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利用智能合约自动化执行关键逻辑。确保流程合规且可追溯。增强系统自主协同能力。</a:t>
            </a:r>
            <a:endParaRPr lang="en-US" sz="1400" dirty="0"/>
          </a:p>
        </p:txBody>
      </p:sp>
      <p:sp>
        <p:nvSpPr>
          <p:cNvPr id="13" name="Text 9"/>
          <p:cNvSpPr/>
          <p:nvPr>
            <p:custDataLst>
              <p:tags r:id="rId7"/>
            </p:custDataLst>
          </p:nvPr>
        </p:nvSpPr>
        <p:spPr>
          <a:xfrm>
            <a:off x="8248651" y="276860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多智能体协同</a:t>
            </a:r>
            <a:endParaRPr lang="en-US" sz="1600" dirty="0"/>
          </a:p>
        </p:txBody>
      </p:sp>
      <p:sp>
        <p:nvSpPr>
          <p:cNvPr id="14" name="Text 10"/>
          <p:cNvSpPr/>
          <p:nvPr>
            <p:custDataLst>
              <p:tags r:id="rId8"/>
            </p:custDataLst>
          </p:nvPr>
        </p:nvSpPr>
        <p:spPr>
          <a:xfrm>
            <a:off x="8248651" y="3105151"/>
            <a:ext cx="31496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集成多智能体进行联合分析。提升根因分析的全面性与准确性。实现分布式决策协作。</a:t>
            </a:r>
            <a:endParaRPr lang="en-US" sz="1400" dirty="0"/>
          </a:p>
        </p:txBody>
      </p:sp>
      <p:sp>
        <p:nvSpPr>
          <p:cNvPr id="15" name="Text 11"/>
          <p:cNvSpPr/>
          <p:nvPr>
            <p:custDataLst>
              <p:tags r:id="rId9"/>
            </p:custDataLst>
          </p:nvPr>
        </p:nvSpPr>
        <p:spPr>
          <a:xfrm>
            <a:off x="8248651" y="407035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抑制LLM幻觉</a:t>
            </a:r>
            <a:endParaRPr lang="en-US" sz="1600" dirty="0"/>
          </a:p>
        </p:txBody>
      </p:sp>
      <p:sp>
        <p:nvSpPr>
          <p:cNvPr id="16" name="Text 12"/>
          <p:cNvSpPr/>
          <p:nvPr>
            <p:custDataLst>
              <p:tags r:id="rId10"/>
            </p:custDataLst>
          </p:nvPr>
        </p:nvSpPr>
        <p:spPr>
          <a:xfrm>
            <a:off x="8248651" y="4406900"/>
            <a:ext cx="31496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结合共识机制与推理模板。有效减少大模型错误推断。降低决策黑箱风险。</a:t>
            </a:r>
            <a:endParaRPr lang="en-US" sz="1400" dirty="0"/>
          </a:p>
        </p:txBody>
      </p:sp>
      <p:sp>
        <p:nvSpPr>
          <p:cNvPr id="17" name="Text 13"/>
          <p:cNvSpPr/>
          <p:nvPr>
            <p:custDataLst>
              <p:tags r:id="rId11"/>
            </p:custDataLst>
          </p:nvPr>
        </p:nvSpPr>
        <p:spPr>
          <a:xfrm>
            <a:off x="8248651" y="509270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轻量开源部署</a:t>
            </a:r>
            <a:endParaRPr lang="en-US" sz="1600" dirty="0"/>
          </a:p>
        </p:txBody>
      </p:sp>
      <p:sp>
        <p:nvSpPr>
          <p:cNvPr id="18" name="Text 14"/>
          <p:cNvSpPr/>
          <p:nvPr>
            <p:custDataLst>
              <p:tags r:id="rId12"/>
            </p:custDataLst>
          </p:nvPr>
        </p:nvSpPr>
        <p:spPr>
          <a:xfrm>
            <a:off x="8248651" y="5429249"/>
            <a:ext cx="3149600" cy="889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提供单机轻量级开源方案。支持快速部署与教学演示。便于后续扩展与集成应用。</a:t>
            </a:r>
            <a:endParaRPr lang="en-US" sz="1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" y="4609982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ko-KR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致谢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问答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Infographic Style</a:t>
            </a:r>
          </a:p>
        </p:txBody>
      </p:sp>
      <p:grpSp>
        <p:nvGrpSpPr>
          <p:cNvPr id="3" name="Group 2"/>
          <p:cNvGrpSpPr/>
          <p:nvPr>
            <p:custDataLst>
              <p:tags r:id="rId1"/>
            </p:custDataLst>
          </p:nvPr>
        </p:nvGrpSpPr>
        <p:grpSpPr>
          <a:xfrm rot="16200000">
            <a:off x="2820527" y="-1846225"/>
            <a:ext cx="6595468" cy="10304980"/>
            <a:chOff x="2684326" y="1335958"/>
            <a:chExt cx="6131677" cy="7857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/>
            <p:cNvSpPr/>
            <p:nvPr>
              <p:custDataLst>
                <p:tags r:id="rId24"/>
              </p:custDataLst>
            </p:nvPr>
          </p:nvSpPr>
          <p:spPr>
            <a:xfrm>
              <a:off x="5029736" y="1335958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/>
            <p:cNvSpPr/>
            <p:nvPr>
              <p:custDataLst>
                <p:tags r:id="rId25"/>
              </p:custDataLst>
            </p:nvPr>
          </p:nvSpPr>
          <p:spPr>
            <a:xfrm rot="16200000">
              <a:off x="4399736" y="197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/>
            <p:cNvSpPr/>
            <p:nvPr>
              <p:custDataLst>
                <p:tags r:id="rId26"/>
              </p:custDataLst>
            </p:nvPr>
          </p:nvSpPr>
          <p:spPr>
            <a:xfrm>
              <a:off x="3769736" y="260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/>
            <p:cNvSpPr/>
            <p:nvPr>
              <p:custDataLst>
                <p:tags r:id="rId27"/>
              </p:custDataLst>
            </p:nvPr>
          </p:nvSpPr>
          <p:spPr>
            <a:xfrm rot="16200000">
              <a:off x="4759735" y="2871990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/>
            <p:cNvSpPr/>
            <p:nvPr>
              <p:custDataLst>
                <p:tags r:id="rId28"/>
              </p:custDataLst>
            </p:nvPr>
          </p:nvSpPr>
          <p:spPr>
            <a:xfrm>
              <a:off x="5746906" y="389218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/>
            <p:cNvSpPr/>
            <p:nvPr>
              <p:custDataLst>
                <p:tags r:id="rId29"/>
              </p:custDataLst>
            </p:nvPr>
          </p:nvSpPr>
          <p:spPr>
            <a:xfrm rot="16200000">
              <a:off x="5116907" y="4530659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/>
            <p:cNvSpPr/>
            <p:nvPr>
              <p:custDataLst>
                <p:tags r:id="rId30"/>
              </p:custDataLst>
            </p:nvPr>
          </p:nvSpPr>
          <p:spPr>
            <a:xfrm>
              <a:off x="4479103" y="518377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/>
            <p:cNvSpPr/>
            <p:nvPr>
              <p:custDataLst>
                <p:tags r:id="rId31"/>
              </p:custDataLst>
            </p:nvPr>
          </p:nvSpPr>
          <p:spPr>
            <a:xfrm rot="16200000">
              <a:off x="5476906" y="5453777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/>
            <p:cNvSpPr/>
            <p:nvPr>
              <p:custDataLst>
                <p:tags r:id="rId32"/>
              </p:custDataLst>
            </p:nvPr>
          </p:nvSpPr>
          <p:spPr>
            <a:xfrm>
              <a:off x="6463397" y="646363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ectangle 12"/>
            <p:cNvSpPr/>
            <p:nvPr>
              <p:custDataLst>
                <p:tags r:id="rId33"/>
              </p:custDataLst>
            </p:nvPr>
          </p:nvSpPr>
          <p:spPr>
            <a:xfrm rot="16200000">
              <a:off x="5833398" y="710011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/>
            <p:cNvSpPr/>
            <p:nvPr>
              <p:custDataLst>
                <p:tags r:id="rId34"/>
              </p:custDataLst>
            </p:nvPr>
          </p:nvSpPr>
          <p:spPr>
            <a:xfrm>
              <a:off x="5206227" y="7753232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4"/>
            <p:cNvSpPr/>
            <p:nvPr>
              <p:custDataLst>
                <p:tags r:id="rId35"/>
              </p:custDataLst>
            </p:nvPr>
          </p:nvSpPr>
          <p:spPr>
            <a:xfrm rot="16200000">
              <a:off x="6919700" y="7296932"/>
              <a:ext cx="180000" cy="3612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ectangle 15"/>
            <p:cNvSpPr/>
            <p:nvPr>
              <p:custDataLst>
                <p:tags r:id="rId36"/>
              </p:custDataLst>
            </p:nvPr>
          </p:nvSpPr>
          <p:spPr>
            <a:xfrm rot="16200000">
              <a:off x="3849907" y="170379"/>
              <a:ext cx="180000" cy="25111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Rectangle 16"/>
          <p:cNvSpPr/>
          <p:nvPr>
            <p:custDataLst>
              <p:tags r:id="rId2"/>
            </p:custDataLst>
          </p:nvPr>
        </p:nvSpPr>
        <p:spPr>
          <a:xfrm>
            <a:off x="3049443" y="4233736"/>
            <a:ext cx="108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ectangle 17"/>
          <p:cNvSpPr/>
          <p:nvPr>
            <p:custDataLst>
              <p:tags r:id="rId3"/>
            </p:custDataLst>
          </p:nvPr>
        </p:nvSpPr>
        <p:spPr>
          <a:xfrm>
            <a:off x="1365641" y="4234947"/>
            <a:ext cx="1080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/>
          <p:cNvSpPr/>
          <p:nvPr>
            <p:custDataLst>
              <p:tags r:id="rId4"/>
            </p:custDataLst>
          </p:nvPr>
        </p:nvSpPr>
        <p:spPr>
          <a:xfrm>
            <a:off x="6417044" y="3450437"/>
            <a:ext cx="1080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Rectangle 19"/>
          <p:cNvSpPr/>
          <p:nvPr>
            <p:custDataLst>
              <p:tags r:id="rId5"/>
            </p:custDataLst>
          </p:nvPr>
        </p:nvSpPr>
        <p:spPr>
          <a:xfrm>
            <a:off x="4733243" y="3450437"/>
            <a:ext cx="108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/>
          <p:cNvSpPr/>
          <p:nvPr>
            <p:custDataLst>
              <p:tags r:id="rId6"/>
            </p:custDataLst>
          </p:nvPr>
        </p:nvSpPr>
        <p:spPr>
          <a:xfrm>
            <a:off x="9784647" y="2682569"/>
            <a:ext cx="1080000" cy="9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/>
          <p:cNvSpPr/>
          <p:nvPr>
            <p:custDataLst>
              <p:tags r:id="rId7"/>
            </p:custDataLst>
          </p:nvPr>
        </p:nvSpPr>
        <p:spPr>
          <a:xfrm>
            <a:off x="8100845" y="2682569"/>
            <a:ext cx="1080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/>
          <p:cNvSpPr/>
          <p:nvPr>
            <p:custDataLst>
              <p:tags r:id="rId8"/>
            </p:custDataLst>
          </p:nvPr>
        </p:nvSpPr>
        <p:spPr>
          <a:xfrm>
            <a:off x="1375887" y="3267239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24"/>
          <p:cNvSpPr/>
          <p:nvPr>
            <p:custDataLst>
              <p:tags r:id="rId9"/>
            </p:custDataLst>
          </p:nvPr>
        </p:nvSpPr>
        <p:spPr>
          <a:xfrm>
            <a:off x="4721667" y="2440659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/>
          <p:cNvSpPr/>
          <p:nvPr>
            <p:custDataLst>
              <p:tags r:id="rId10"/>
            </p:custDataLst>
          </p:nvPr>
        </p:nvSpPr>
        <p:spPr>
          <a:xfrm>
            <a:off x="10078052" y="4066960"/>
            <a:ext cx="540000" cy="5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TextBox 28"/>
          <p:cNvSpPr txBox="1"/>
          <p:nvPr>
            <p:custDataLst>
              <p:tags r:id="rId11"/>
            </p:custDataLst>
          </p:nvPr>
        </p:nvSpPr>
        <p:spPr>
          <a:xfrm>
            <a:off x="1441587" y="3306409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>
            <p:custDataLst>
              <p:tags r:id="rId12"/>
            </p:custDataLst>
          </p:nvPr>
        </p:nvSpPr>
        <p:spPr>
          <a:xfrm>
            <a:off x="10143752" y="4106130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2"/>
          <p:cNvSpPr txBox="1"/>
          <p:nvPr>
            <p:custDataLst>
              <p:tags r:id="rId13"/>
            </p:custDataLst>
          </p:nvPr>
        </p:nvSpPr>
        <p:spPr>
          <a:xfrm>
            <a:off x="4787367" y="2479830"/>
            <a:ext cx="4086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3" name="Rectangle 16"/>
          <p:cNvSpPr/>
          <p:nvPr>
            <p:custDataLst>
              <p:tags r:id="rId14"/>
            </p:custDataLst>
          </p:nvPr>
        </p:nvSpPr>
        <p:spPr>
          <a:xfrm rot="2700000">
            <a:off x="3457344" y="443504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ectangle 9"/>
          <p:cNvSpPr/>
          <p:nvPr>
            <p:custDataLst>
              <p:tags r:id="rId15"/>
            </p:custDataLst>
          </p:nvPr>
        </p:nvSpPr>
        <p:spPr>
          <a:xfrm>
            <a:off x="1751157" y="452801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ectangle 9"/>
          <p:cNvSpPr/>
          <p:nvPr>
            <p:custDataLst>
              <p:tags r:id="rId16"/>
            </p:custDataLst>
          </p:nvPr>
        </p:nvSpPr>
        <p:spPr>
          <a:xfrm>
            <a:off x="10132385" y="2947723"/>
            <a:ext cx="371783" cy="37117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36"/>
          <p:cNvSpPr/>
          <p:nvPr>
            <p:custDataLst>
              <p:tags r:id="rId17"/>
            </p:custDataLst>
          </p:nvPr>
        </p:nvSpPr>
        <p:spPr>
          <a:xfrm>
            <a:off x="5065879" y="3728740"/>
            <a:ext cx="389371" cy="32548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 Same Side Corner Rectangle 36"/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8443505" y="2972150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Oval 21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6752972" y="3709839"/>
            <a:ext cx="381905" cy="38509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Text 5"/>
          <p:cNvSpPr/>
          <p:nvPr>
            <p:custDataLst>
              <p:tags r:id="rId20"/>
            </p:custDataLst>
          </p:nvPr>
        </p:nvSpPr>
        <p:spPr>
          <a:xfrm>
            <a:off x="1159870" y="1123811"/>
            <a:ext cx="18415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团队协作</a:t>
            </a:r>
            <a:endParaRPr lang="en-US" sz="1600" dirty="0"/>
          </a:p>
        </p:txBody>
      </p:sp>
      <p:sp>
        <p:nvSpPr>
          <p:cNvPr id="62" name="Text 6"/>
          <p:cNvSpPr/>
          <p:nvPr>
            <p:custDataLst>
              <p:tags r:id="rId21"/>
            </p:custDataLst>
          </p:nvPr>
        </p:nvSpPr>
        <p:spPr>
          <a:xfrm>
            <a:off x="1159870" y="1511161"/>
            <a:ext cx="1841500" cy="1168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感谢团队成员在区块链实现、智能合约开发与前端可视化等模块的高效协同与贡献。</a:t>
            </a:r>
            <a:endParaRPr lang="en-US" sz="1400" dirty="0"/>
          </a:p>
        </p:txBody>
      </p:sp>
      <p:sp>
        <p:nvSpPr>
          <p:cNvPr id="63" name="Text 9"/>
          <p:cNvSpPr/>
          <p:nvPr>
            <p:custDataLst>
              <p:tags r:id="rId22"/>
            </p:custDataLst>
          </p:nvPr>
        </p:nvSpPr>
        <p:spPr>
          <a:xfrm>
            <a:off x="9587654" y="4936067"/>
            <a:ext cx="18415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开放问答</a:t>
            </a:r>
            <a:endParaRPr lang="en-US" sz="1600" dirty="0"/>
          </a:p>
        </p:txBody>
      </p:sp>
      <p:sp>
        <p:nvSpPr>
          <p:cNvPr id="64" name="Text 10"/>
          <p:cNvSpPr/>
          <p:nvPr>
            <p:custDataLst>
              <p:tags r:id="rId23"/>
            </p:custDataLst>
          </p:nvPr>
        </p:nvSpPr>
        <p:spPr>
          <a:xfrm>
            <a:off x="9587654" y="5323417"/>
            <a:ext cx="1841500" cy="1168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欢迎老师提问，我们将就技术细节、创新点与未来优化方向进行深入交流。</a:t>
            </a:r>
            <a:endParaRPr lang="en-US" sz="1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60998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44D947D-389C-4226-AA7F-781F6853DEC1}"/>
              </a:ext>
            </a:extLst>
          </p:cNvPr>
          <p:cNvSpPr txBox="1"/>
          <p:nvPr/>
        </p:nvSpPr>
        <p:spPr>
          <a:xfrm>
            <a:off x="2472690" y="5752889"/>
            <a:ext cx="724662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867" dirty="0">
                <a:solidFill>
                  <a:schemeClr val="bg1"/>
                </a:solidFill>
                <a:cs typeface="Arial" pitchFamily="34" charset="0"/>
              </a:rPr>
              <a:t>2350284</a:t>
            </a:r>
            <a:r>
              <a:rPr lang="zh-CN" altLang="en-US" sz="1867" dirty="0">
                <a:solidFill>
                  <a:schemeClr val="bg1"/>
                </a:solidFill>
                <a:cs typeface="Arial" pitchFamily="34" charset="0"/>
              </a:rPr>
              <a:t>张俊峰、</a:t>
            </a:r>
            <a:r>
              <a:rPr lang="en-US" altLang="zh-CN" sz="1867" dirty="0">
                <a:solidFill>
                  <a:schemeClr val="bg1"/>
                </a:solidFill>
                <a:cs typeface="Arial" pitchFamily="34" charset="0"/>
              </a:rPr>
              <a:t>2351041</a:t>
            </a:r>
            <a:r>
              <a:rPr lang="zh-CN" altLang="en-US" sz="1867" dirty="0">
                <a:solidFill>
                  <a:schemeClr val="bg1"/>
                </a:solidFill>
                <a:cs typeface="Arial" pitchFamily="34" charset="0"/>
              </a:rPr>
              <a:t>刘浩田、</a:t>
            </a:r>
            <a:r>
              <a:rPr lang="en-US" altLang="zh-CN" sz="1867" dirty="0">
                <a:solidFill>
                  <a:schemeClr val="bg1"/>
                </a:solidFill>
                <a:cs typeface="Arial" pitchFamily="34" charset="0"/>
              </a:rPr>
              <a:t>2351131</a:t>
            </a:r>
            <a:r>
              <a:rPr lang="zh-CN" altLang="en-US" sz="1867" dirty="0">
                <a:solidFill>
                  <a:schemeClr val="bg1"/>
                </a:solidFill>
                <a:cs typeface="Arial" pitchFamily="34" charset="0"/>
              </a:rPr>
              <a:t>韦世贸、</a:t>
            </a:r>
            <a:r>
              <a:rPr lang="en-US" altLang="zh-CN" sz="1867" dirty="0">
                <a:solidFill>
                  <a:schemeClr val="bg1"/>
                </a:solidFill>
                <a:cs typeface="Arial" pitchFamily="34" charset="0"/>
              </a:rPr>
              <a:t>2354090</a:t>
            </a:r>
            <a:r>
              <a:rPr lang="zh-CN" altLang="en-US" sz="1867" dirty="0">
                <a:solidFill>
                  <a:schemeClr val="bg1"/>
                </a:solidFill>
                <a:cs typeface="Arial" pitchFamily="34" charset="0"/>
              </a:rPr>
              <a:t>王家睿、</a:t>
            </a:r>
            <a:r>
              <a:rPr lang="en-US" altLang="zh-CN" sz="1867" dirty="0">
                <a:solidFill>
                  <a:schemeClr val="bg1"/>
                </a:solidFill>
                <a:cs typeface="Arial" pitchFamily="34" charset="0"/>
              </a:rPr>
              <a:t>2353731</a:t>
            </a:r>
            <a:r>
              <a:rPr lang="zh-CN" altLang="en-US" sz="1867" dirty="0">
                <a:solidFill>
                  <a:schemeClr val="bg1"/>
                </a:solidFill>
                <a:cs typeface="Arial" pitchFamily="34" charset="0"/>
              </a:rPr>
              <a:t>毛韩宇、</a:t>
            </a:r>
            <a:r>
              <a:rPr lang="en-US" altLang="zh-CN" sz="1867" dirty="0">
                <a:solidFill>
                  <a:schemeClr val="bg1"/>
                </a:solidFill>
                <a:cs typeface="Arial" pitchFamily="34" charset="0"/>
              </a:rPr>
              <a:t>2354284</a:t>
            </a:r>
            <a:r>
              <a:rPr lang="zh-CN" altLang="en-US" sz="1867" dirty="0">
                <a:solidFill>
                  <a:schemeClr val="bg1"/>
                </a:solidFill>
                <a:cs typeface="Arial" pitchFamily="34" charset="0"/>
              </a:rPr>
              <a:t>胡永杰、</a:t>
            </a:r>
            <a:r>
              <a:rPr lang="en-US" altLang="zh-CN" sz="1867" dirty="0">
                <a:solidFill>
                  <a:schemeClr val="bg1"/>
                </a:solidFill>
                <a:cs typeface="Arial" pitchFamily="34" charset="0"/>
              </a:rPr>
              <a:t>2351143</a:t>
            </a:r>
            <a:r>
              <a:rPr lang="zh-CN" altLang="en-US" sz="1867" dirty="0">
                <a:solidFill>
                  <a:schemeClr val="bg1"/>
                </a:solidFill>
                <a:cs typeface="Arial" pitchFamily="34" charset="0"/>
              </a:rPr>
              <a:t>吕奎辰、</a:t>
            </a:r>
            <a:r>
              <a:rPr lang="en-US" altLang="zh-CN" sz="1867" dirty="0">
                <a:solidFill>
                  <a:schemeClr val="bg1"/>
                </a:solidFill>
                <a:cs typeface="Arial" pitchFamily="34" charset="0"/>
              </a:rPr>
              <a:t>2352031</a:t>
            </a:r>
            <a:r>
              <a:rPr lang="zh-CN" altLang="en-US" sz="1867" dirty="0">
                <a:solidFill>
                  <a:schemeClr val="bg1"/>
                </a:solidFill>
                <a:cs typeface="Arial" pitchFamily="34" charset="0"/>
              </a:rPr>
              <a:t>古振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75F731-8EC2-45F5-AB53-9C43A54ACEFD}"/>
              </a:ext>
            </a:extLst>
          </p:cNvPr>
          <p:cNvGrpSpPr/>
          <p:nvPr/>
        </p:nvGrpSpPr>
        <p:grpSpPr>
          <a:xfrm>
            <a:off x="4506280" y="1724025"/>
            <a:ext cx="3179442" cy="4526856"/>
            <a:chOff x="348360" y="1332374"/>
            <a:chExt cx="2545698" cy="36908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5DDA86-7877-4844-ACF4-638691F40972}"/>
                </a:ext>
              </a:extLst>
            </p:cNvPr>
            <p:cNvGrpSpPr/>
            <p:nvPr/>
          </p:nvGrpSpPr>
          <p:grpSpPr>
            <a:xfrm>
              <a:off x="348360" y="4335070"/>
              <a:ext cx="2545698" cy="688177"/>
              <a:chOff x="348360" y="4335070"/>
              <a:chExt cx="2545698" cy="688177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0F34FC23-4635-40C8-AFC5-94EF0158CBCD}"/>
                  </a:ext>
                </a:extLst>
              </p:cNvPr>
              <p:cNvSpPr/>
              <p:nvPr/>
            </p:nvSpPr>
            <p:spPr>
              <a:xfrm rot="358729">
                <a:off x="348360" y="4422214"/>
                <a:ext cx="2379133" cy="601033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Rectangle 7">
                <a:extLst>
                  <a:ext uri="{FF2B5EF4-FFF2-40B4-BE49-F238E27FC236}">
                    <a16:creationId xmlns:a16="http://schemas.microsoft.com/office/drawing/2014/main" id="{3ECCAD27-99CA-4072-8D2B-8C43FA3B4B47}"/>
                  </a:ext>
                </a:extLst>
              </p:cNvPr>
              <p:cNvSpPr/>
              <p:nvPr/>
            </p:nvSpPr>
            <p:spPr>
              <a:xfrm rot="358729">
                <a:off x="809437" y="4335070"/>
                <a:ext cx="2084621" cy="526631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6C6F74-8E05-40C1-A142-F8EFE2C379A2}"/>
                </a:ext>
              </a:extLst>
            </p:cNvPr>
            <p:cNvGrpSpPr/>
            <p:nvPr/>
          </p:nvGrpSpPr>
          <p:grpSpPr>
            <a:xfrm>
              <a:off x="933500" y="1332374"/>
              <a:ext cx="1262236" cy="3479244"/>
              <a:chOff x="1619672" y="1332374"/>
              <a:chExt cx="1262236" cy="34792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492343-A84D-4502-8C0A-C2D199B17873}"/>
                  </a:ext>
                </a:extLst>
              </p:cNvPr>
              <p:cNvSpPr/>
              <p:nvPr/>
            </p:nvSpPr>
            <p:spPr>
              <a:xfrm>
                <a:off x="1691680" y="3947522"/>
                <a:ext cx="864096" cy="8640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Right">
                  <a:rot lat="598412" lon="1237643" rev="0"/>
                </a:camera>
                <a:lightRig rig="threePt" dir="t"/>
              </a:scene3d>
              <a:sp3d extrusionH="819150" prstMaterial="flat">
                <a:bevelT w="44450" h="25400"/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D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452E81-FFB4-43B9-B01E-C89340506D8C}"/>
                  </a:ext>
                </a:extLst>
              </p:cNvPr>
              <p:cNvSpPr/>
              <p:nvPr/>
            </p:nvSpPr>
            <p:spPr>
              <a:xfrm>
                <a:off x="2017812" y="3077696"/>
                <a:ext cx="864096" cy="8640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perspectiveRight">
                  <a:rot lat="300000" lon="20699968" rev="0"/>
                </a:camera>
                <a:lightRig rig="threePt" dir="t"/>
              </a:scene3d>
              <a:sp3d extrusionH="819150" prstMaterial="flat">
                <a:bevelT w="44450" h="44450"/>
                <a:extrusionClr>
                  <a:schemeClr val="accent2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C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8D9906-A1BC-4EF6-8ED4-26637D9E951F}"/>
                  </a:ext>
                </a:extLst>
              </p:cNvPr>
              <p:cNvSpPr/>
              <p:nvPr/>
            </p:nvSpPr>
            <p:spPr>
              <a:xfrm>
                <a:off x="1979712" y="1332374"/>
                <a:ext cx="864096" cy="8640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perspectiveRight">
                  <a:rot lat="21299999" lon="20699968" rev="0"/>
                </a:camera>
                <a:lightRig rig="threePt" dir="t"/>
              </a:scene3d>
              <a:sp3d extrusionH="819150" prstMaterial="flat">
                <a:bevelT w="63500" h="31750"/>
                <a:extrusionClr>
                  <a:schemeClr val="accent4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A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6F91F4-0009-43F9-B027-5230B3513B02}"/>
                  </a:ext>
                </a:extLst>
              </p:cNvPr>
              <p:cNvSpPr/>
              <p:nvPr/>
            </p:nvSpPr>
            <p:spPr>
              <a:xfrm>
                <a:off x="1619672" y="2211710"/>
                <a:ext cx="864096" cy="86409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perspectiveRight">
                  <a:rot lat="0" lon="1499958" rev="0"/>
                </a:camera>
                <a:lightRig rig="threePt" dir="t"/>
              </a:scene3d>
              <a:sp3d extrusionH="819150" prstMaterial="flat">
                <a:bevelT w="38100" h="44450"/>
                <a:extrusionClr>
                  <a:schemeClr val="accent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B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7BE7FB-5F42-4423-AB3F-DB94DCC93A54}"/>
              </a:ext>
            </a:extLst>
          </p:cNvPr>
          <p:cNvGrpSpPr/>
          <p:nvPr/>
        </p:nvGrpSpPr>
        <p:grpSpPr>
          <a:xfrm>
            <a:off x="7796196" y="1770693"/>
            <a:ext cx="3614754" cy="804046"/>
            <a:chOff x="6211235" y="1628800"/>
            <a:chExt cx="2609237" cy="8040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0501CE-F59B-4B74-8716-64FB0830D4F1}"/>
                </a:ext>
              </a:extLst>
            </p:cNvPr>
            <p:cNvSpPr txBox="1"/>
            <p:nvPr/>
          </p:nvSpPr>
          <p:spPr>
            <a:xfrm>
              <a:off x="6214186" y="1628800"/>
              <a:ext cx="26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微服务架构普及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484BC5-1D9B-45D7-8E5B-0B08222B5C8F}"/>
                </a:ext>
              </a:extLst>
            </p:cNvPr>
            <p:cNvSpPr txBox="1"/>
            <p:nvPr/>
          </p:nvSpPr>
          <p:spPr>
            <a:xfrm>
              <a:off x="6211235" y="1971181"/>
              <a:ext cx="2609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微服务架构已成为云原生系统的主流范式，具有高度解耦、独立部署和快速迭代等优势</a:t>
              </a:r>
            </a:p>
          </p:txBody>
        </p:sp>
      </p:grpSp>
      <p:grpSp>
        <p:nvGrpSpPr>
          <p:cNvPr id="15" name="그룹 11">
            <a:extLst>
              <a:ext uri="{FF2B5EF4-FFF2-40B4-BE49-F238E27FC236}">
                <a16:creationId xmlns:a16="http://schemas.microsoft.com/office/drawing/2014/main" id="{F1519891-3B28-4F49-891E-2DCCE19CCF53}"/>
              </a:ext>
            </a:extLst>
          </p:cNvPr>
          <p:cNvGrpSpPr/>
          <p:nvPr/>
        </p:nvGrpSpPr>
        <p:grpSpPr>
          <a:xfrm>
            <a:off x="7796196" y="3909266"/>
            <a:ext cx="3614754" cy="804046"/>
            <a:chOff x="7719995" y="3745651"/>
            <a:chExt cx="3614754" cy="8040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16F450-743D-4E8F-BA13-DB9FA12BE214}"/>
                </a:ext>
              </a:extLst>
            </p:cNvPr>
            <p:cNvSpPr txBox="1"/>
            <p:nvPr/>
          </p:nvSpPr>
          <p:spPr>
            <a:xfrm>
              <a:off x="7719995" y="3745651"/>
              <a:ext cx="3614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RCA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失效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642972-61A5-40B8-B6F7-F0F85ACE90E7}"/>
                </a:ext>
              </a:extLst>
            </p:cNvPr>
            <p:cNvSpPr txBox="1"/>
            <p:nvPr/>
          </p:nvSpPr>
          <p:spPr>
            <a:xfrm>
              <a:off x="7719995" y="4088032"/>
              <a:ext cx="36147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传统根因分析方法难以应对数据孤岛、非线性传播等问题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0EC35D-6A62-4D98-A9EE-9958AB285C3B}"/>
              </a:ext>
            </a:extLst>
          </p:cNvPr>
          <p:cNvGrpSpPr/>
          <p:nvPr/>
        </p:nvGrpSpPr>
        <p:grpSpPr>
          <a:xfrm>
            <a:off x="684338" y="2839979"/>
            <a:ext cx="3614754" cy="804046"/>
            <a:chOff x="194751" y="2772288"/>
            <a:chExt cx="2609237" cy="8040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C88349-21CC-459E-8BE7-83093731EF76}"/>
                </a:ext>
              </a:extLst>
            </p:cNvPr>
            <p:cNvSpPr txBox="1"/>
            <p:nvPr/>
          </p:nvSpPr>
          <p:spPr>
            <a:xfrm>
              <a:off x="197702" y="2772288"/>
              <a:ext cx="26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运维复杂性剧增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032319-31F0-4EDE-AD5D-317491DAAF3B}"/>
                </a:ext>
              </a:extLst>
            </p:cNvPr>
            <p:cNvSpPr txBox="1"/>
            <p:nvPr/>
          </p:nvSpPr>
          <p:spPr>
            <a:xfrm>
              <a:off x="194751" y="3114669"/>
              <a:ext cx="2609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系统拓扑结构变得极其复杂，依赖关系错综甚至存在循环依赖，故障传播路径高度非线性。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BEF96E-02F1-4080-8F32-6CCA493E11C0}"/>
              </a:ext>
            </a:extLst>
          </p:cNvPr>
          <p:cNvGrpSpPr/>
          <p:nvPr/>
        </p:nvGrpSpPr>
        <p:grpSpPr>
          <a:xfrm>
            <a:off x="684338" y="4978554"/>
            <a:ext cx="3614754" cy="804046"/>
            <a:chOff x="179512" y="5029814"/>
            <a:chExt cx="2609237" cy="8040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7A0039-1297-465D-9F9C-6B9947EDBB6C}"/>
                </a:ext>
              </a:extLst>
            </p:cNvPr>
            <p:cNvSpPr txBox="1"/>
            <p:nvPr/>
          </p:nvSpPr>
          <p:spPr>
            <a:xfrm>
              <a:off x="182463" y="5029814"/>
              <a:ext cx="26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单智能体方案局限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0E220-12EA-4884-9DCD-D3B6B958C71A}"/>
                </a:ext>
              </a:extLst>
            </p:cNvPr>
            <p:cNvSpPr txBox="1"/>
            <p:nvPr/>
          </p:nvSpPr>
          <p:spPr>
            <a:xfrm>
              <a:off x="179512" y="5372195"/>
              <a:ext cx="2609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大语言模型存在“幻觉”、缺乏可验证依据、决策过程黑箱等严重问题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B9A98-F939-4039-91DF-5A469919B51F}"/>
              </a:ext>
            </a:extLst>
          </p:cNvPr>
          <p:cNvSpPr/>
          <p:nvPr/>
        </p:nvSpPr>
        <p:spPr>
          <a:xfrm>
            <a:off x="7556208" y="1726831"/>
            <a:ext cx="122258" cy="1076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FD7377-94C0-48B4-8695-905A77ABFCE8}"/>
              </a:ext>
            </a:extLst>
          </p:cNvPr>
          <p:cNvSpPr/>
          <p:nvPr/>
        </p:nvSpPr>
        <p:spPr>
          <a:xfrm>
            <a:off x="7556208" y="3865405"/>
            <a:ext cx="122258" cy="10764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6133ED-80A7-47F3-B757-3994D5B9B382}"/>
              </a:ext>
            </a:extLst>
          </p:cNvPr>
          <p:cNvSpPr/>
          <p:nvPr/>
        </p:nvSpPr>
        <p:spPr>
          <a:xfrm>
            <a:off x="4389566" y="2796118"/>
            <a:ext cx="122258" cy="1076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2B5F08-D52E-4C06-8C3A-36C165F6F562}"/>
              </a:ext>
            </a:extLst>
          </p:cNvPr>
          <p:cNvSpPr/>
          <p:nvPr/>
        </p:nvSpPr>
        <p:spPr>
          <a:xfrm>
            <a:off x="4389566" y="4934693"/>
            <a:ext cx="122258" cy="1076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hevron 13">
            <a:extLst>
              <a:ext uri="{FF2B5EF4-FFF2-40B4-BE49-F238E27FC236}">
                <a16:creationId xmlns:a16="http://schemas.microsoft.com/office/drawing/2014/main" id="{FF3CC57E-7A14-4F0D-98C9-96410547EB2D}"/>
              </a:ext>
            </a:extLst>
          </p:cNvPr>
          <p:cNvSpPr/>
          <p:nvPr/>
        </p:nvSpPr>
        <p:spPr>
          <a:xfrm>
            <a:off x="7051313" y="2069993"/>
            <a:ext cx="292585" cy="3901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Chevron 78">
            <a:extLst>
              <a:ext uri="{FF2B5EF4-FFF2-40B4-BE49-F238E27FC236}">
                <a16:creationId xmlns:a16="http://schemas.microsoft.com/office/drawing/2014/main" id="{4C143442-8524-4A37-8712-0E5B4587462A}"/>
              </a:ext>
            </a:extLst>
          </p:cNvPr>
          <p:cNvSpPr/>
          <p:nvPr/>
        </p:nvSpPr>
        <p:spPr>
          <a:xfrm>
            <a:off x="7051313" y="4208567"/>
            <a:ext cx="292585" cy="39011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Chevron 79">
            <a:extLst>
              <a:ext uri="{FF2B5EF4-FFF2-40B4-BE49-F238E27FC236}">
                <a16:creationId xmlns:a16="http://schemas.microsoft.com/office/drawing/2014/main" id="{05F8E9DA-8BB5-4F8C-8845-96B38E7C2273}"/>
              </a:ext>
            </a:extLst>
          </p:cNvPr>
          <p:cNvSpPr/>
          <p:nvPr/>
        </p:nvSpPr>
        <p:spPr>
          <a:xfrm rot="10800000">
            <a:off x="4743250" y="3139280"/>
            <a:ext cx="292585" cy="390113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Chevron 80">
            <a:extLst>
              <a:ext uri="{FF2B5EF4-FFF2-40B4-BE49-F238E27FC236}">
                <a16:creationId xmlns:a16="http://schemas.microsoft.com/office/drawing/2014/main" id="{9D6D445C-66BC-41D3-944B-B3E3E6F30150}"/>
              </a:ext>
            </a:extLst>
          </p:cNvPr>
          <p:cNvSpPr/>
          <p:nvPr/>
        </p:nvSpPr>
        <p:spPr>
          <a:xfrm rot="10800000">
            <a:off x="4743251" y="5277854"/>
            <a:ext cx="292585" cy="39011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82605C96-68F8-4C69-95D1-97629869D107}"/>
              </a:ext>
            </a:extLst>
          </p:cNvPr>
          <p:cNvSpPr txBox="1">
            <a:spLocks/>
          </p:cNvSpPr>
          <p:nvPr/>
        </p:nvSpPr>
        <p:spPr>
          <a:xfrm>
            <a:off x="323530" y="339509"/>
            <a:ext cx="2516222" cy="8235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2C704074-F328-4611-9EC0-1643323E1460}"/>
              </a:ext>
            </a:extLst>
          </p:cNvPr>
          <p:cNvSpPr/>
          <p:nvPr/>
        </p:nvSpPr>
        <p:spPr>
          <a:xfrm>
            <a:off x="5231201" y="2362029"/>
            <a:ext cx="68700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本项目旨在构建一个多智能体协作的微服务根因分析实验系统，通过以下方式提升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RCA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的准确性、可解释性与可信度：</a:t>
            </a: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38E7798A-61CE-488D-8ACF-022164CB395C}"/>
              </a:ext>
            </a:extLst>
          </p:cNvPr>
          <p:cNvSpPr/>
          <p:nvPr/>
        </p:nvSpPr>
        <p:spPr>
          <a:xfrm>
            <a:off x="5340991" y="3439286"/>
            <a:ext cx="3183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引入专业化分工的多智能体架构</a:t>
            </a:r>
          </a:p>
        </p:txBody>
      </p:sp>
      <p:sp>
        <p:nvSpPr>
          <p:cNvPr id="18" name="직사각형 5">
            <a:extLst>
              <a:ext uri="{FF2B5EF4-FFF2-40B4-BE49-F238E27FC236}">
                <a16:creationId xmlns:a16="http://schemas.microsoft.com/office/drawing/2014/main" id="{B1EBCBF2-5519-40E4-9ABC-AD5D65FC26BF}"/>
              </a:ext>
            </a:extLst>
          </p:cNvPr>
          <p:cNvSpPr/>
          <p:nvPr/>
        </p:nvSpPr>
        <p:spPr>
          <a:xfrm>
            <a:off x="5231201" y="4161422"/>
            <a:ext cx="3183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利用区块链启发机制实现过程可追溯与共识治理</a:t>
            </a:r>
          </a:p>
        </p:txBody>
      </p:sp>
      <p:sp>
        <p:nvSpPr>
          <p:cNvPr id="19" name="직사각형 24">
            <a:extLst>
              <a:ext uri="{FF2B5EF4-FFF2-40B4-BE49-F238E27FC236}">
                <a16:creationId xmlns:a16="http://schemas.microsoft.com/office/drawing/2014/main" id="{A6663568-AD14-4C0A-A99B-8C28E760040B}"/>
              </a:ext>
            </a:extLst>
          </p:cNvPr>
          <p:cNvSpPr/>
          <p:nvPr/>
        </p:nvSpPr>
        <p:spPr>
          <a:xfrm>
            <a:off x="5231201" y="5099001"/>
            <a:ext cx="3183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支持可视化审计与经济激励模型，抑制幻觉并提高协作质量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2B839DB7-CD5E-46F5-BDEE-ED21C19BA800}"/>
              </a:ext>
            </a:extLst>
          </p:cNvPr>
          <p:cNvSpPr txBox="1">
            <a:spLocks/>
          </p:cNvSpPr>
          <p:nvPr/>
        </p:nvSpPr>
        <p:spPr>
          <a:xfrm>
            <a:off x="323530" y="339509"/>
            <a:ext cx="2720684" cy="104628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3096A6B-C5EE-48EE-B6A5-7D2FA775A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9" y="2278540"/>
            <a:ext cx="4639322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2C704074-F328-4611-9EC0-1643323E1460}"/>
              </a:ext>
            </a:extLst>
          </p:cNvPr>
          <p:cNvSpPr/>
          <p:nvPr/>
        </p:nvSpPr>
        <p:spPr>
          <a:xfrm>
            <a:off x="5231201" y="4711138"/>
            <a:ext cx="68700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效果：在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Train-Ticket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AIOps Challenge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数据集上，根因准确率达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54.4%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，显著优于单智能体方法。</a:t>
            </a: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38E7798A-61CE-488D-8ACF-022164CB395C}"/>
              </a:ext>
            </a:extLst>
          </p:cNvPr>
          <p:cNvSpPr/>
          <p:nvPr/>
        </p:nvSpPr>
        <p:spPr>
          <a:xfrm>
            <a:off x="5231201" y="1839086"/>
            <a:ext cx="3183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个专业化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</a:t>
            </a:r>
          </a:p>
        </p:txBody>
      </p:sp>
      <p:sp>
        <p:nvSpPr>
          <p:cNvPr id="18" name="직사각형 5">
            <a:extLst>
              <a:ext uri="{FF2B5EF4-FFF2-40B4-BE49-F238E27FC236}">
                <a16:creationId xmlns:a16="http://schemas.microsoft.com/office/drawing/2014/main" id="{B1EBCBF2-5519-40E4-9ABC-AD5D65FC26BF}"/>
              </a:ext>
            </a:extLst>
          </p:cNvPr>
          <p:cNvSpPr/>
          <p:nvPr/>
        </p:nvSpPr>
        <p:spPr>
          <a:xfrm>
            <a:off x="5231201" y="2561222"/>
            <a:ext cx="3183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标准化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 Workflow</a:t>
            </a:r>
          </a:p>
        </p:txBody>
      </p:sp>
      <p:sp>
        <p:nvSpPr>
          <p:cNvPr id="19" name="직사각형 24">
            <a:extLst>
              <a:ext uri="{FF2B5EF4-FFF2-40B4-BE49-F238E27FC236}">
                <a16:creationId xmlns:a16="http://schemas.microsoft.com/office/drawing/2014/main" id="{A6663568-AD14-4C0A-A99B-8C28E760040B}"/>
              </a:ext>
            </a:extLst>
          </p:cNvPr>
          <p:cNvSpPr/>
          <p:nvPr/>
        </p:nvSpPr>
        <p:spPr>
          <a:xfrm>
            <a:off x="5231201" y="3283358"/>
            <a:ext cx="3183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区块链启发式投票机制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2B839DB7-CD5E-46F5-BDEE-ED21C19BA800}"/>
              </a:ext>
            </a:extLst>
          </p:cNvPr>
          <p:cNvSpPr txBox="1">
            <a:spLocks/>
          </p:cNvSpPr>
          <p:nvPr/>
        </p:nvSpPr>
        <p:spPr>
          <a:xfrm>
            <a:off x="323530" y="339509"/>
            <a:ext cx="4594920" cy="84182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论文原始方案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B23A4F-2AC0-42EA-8DB8-A3918293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64" y="1425934"/>
            <a:ext cx="3772426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5B784E-C559-4584-A087-AE1C72CCD11B}"/>
              </a:ext>
            </a:extLst>
          </p:cNvPr>
          <p:cNvGrpSpPr/>
          <p:nvPr/>
        </p:nvGrpSpPr>
        <p:grpSpPr>
          <a:xfrm rot="19800000">
            <a:off x="4524856" y="2348857"/>
            <a:ext cx="3142284" cy="3367890"/>
            <a:chOff x="4524856" y="2348857"/>
            <a:chExt cx="3142284" cy="3367890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CAEBA7EE-DA1D-4681-9035-43FC09F365E7}"/>
                </a:ext>
              </a:extLst>
            </p:cNvPr>
            <p:cNvSpPr/>
            <p:nvPr/>
          </p:nvSpPr>
          <p:spPr>
            <a:xfrm>
              <a:off x="5119310" y="4032802"/>
              <a:ext cx="1953376" cy="16839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07A729A-D78A-41AE-86AB-1822A8DD6F33}"/>
                </a:ext>
              </a:extLst>
            </p:cNvPr>
            <p:cNvSpPr/>
            <p:nvPr/>
          </p:nvSpPr>
          <p:spPr>
            <a:xfrm rot="10800000">
              <a:off x="5119311" y="2348857"/>
              <a:ext cx="1953376" cy="16839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E8195801-0FDE-48FC-B8A1-21A6D10C808A}"/>
                </a:ext>
              </a:extLst>
            </p:cNvPr>
            <p:cNvSpPr/>
            <p:nvPr/>
          </p:nvSpPr>
          <p:spPr>
            <a:xfrm rot="18000000">
              <a:off x="5848480" y="3611816"/>
              <a:ext cx="1953376" cy="16839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76FDA6F-8FDA-4EAC-B9EB-BE3BE9D81DA9}"/>
                </a:ext>
              </a:extLst>
            </p:cNvPr>
            <p:cNvSpPr/>
            <p:nvPr/>
          </p:nvSpPr>
          <p:spPr>
            <a:xfrm rot="7200000">
              <a:off x="4390141" y="2769843"/>
              <a:ext cx="1953376" cy="1683945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DCA2FF84-7D68-4708-97FF-4BAEE7949856}"/>
                </a:ext>
              </a:extLst>
            </p:cNvPr>
            <p:cNvSpPr/>
            <p:nvPr/>
          </p:nvSpPr>
          <p:spPr>
            <a:xfrm rot="3600000">
              <a:off x="4390141" y="3611815"/>
              <a:ext cx="1953376" cy="168394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987325C2-9582-46BA-9E6B-47E0209A0532}"/>
                </a:ext>
              </a:extLst>
            </p:cNvPr>
            <p:cNvSpPr/>
            <p:nvPr/>
          </p:nvSpPr>
          <p:spPr>
            <a:xfrm rot="14400000">
              <a:off x="5848480" y="2769844"/>
              <a:ext cx="1953376" cy="1683945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ADF0C-F1BC-4735-9964-19C7BA523A83}"/>
              </a:ext>
            </a:extLst>
          </p:cNvPr>
          <p:cNvSpPr/>
          <p:nvPr/>
        </p:nvSpPr>
        <p:spPr>
          <a:xfrm>
            <a:off x="5841943" y="3492569"/>
            <a:ext cx="536368" cy="536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isometricTopUp"/>
            <a:lightRig rig="balanced" dir="t"/>
          </a:scene3d>
          <a:sp3d extrusionH="558800" contourW="12700" prstMaterial="matte">
            <a:extrusionClr>
              <a:schemeClr val="bg1">
                <a:lumMod val="9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DF07911-067A-43F5-852F-A888B281D124}"/>
              </a:ext>
            </a:extLst>
          </p:cNvPr>
          <p:cNvSpPr>
            <a:spLocks noChangeAspect="1"/>
          </p:cNvSpPr>
          <p:nvPr/>
        </p:nvSpPr>
        <p:spPr>
          <a:xfrm>
            <a:off x="5342770" y="2871230"/>
            <a:ext cx="354261" cy="361524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Frame 1">
            <a:extLst>
              <a:ext uri="{FF2B5EF4-FFF2-40B4-BE49-F238E27FC236}">
                <a16:creationId xmlns:a16="http://schemas.microsoft.com/office/drawing/2014/main" id="{837FAC88-5092-4BB3-A6A7-30806F66F57A}"/>
              </a:ext>
            </a:extLst>
          </p:cNvPr>
          <p:cNvSpPr>
            <a:spLocks noChangeAspect="1"/>
          </p:cNvSpPr>
          <p:nvPr/>
        </p:nvSpPr>
        <p:spPr>
          <a:xfrm>
            <a:off x="6503514" y="2864851"/>
            <a:ext cx="354261" cy="35426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Down Arrow 1">
            <a:extLst>
              <a:ext uri="{FF2B5EF4-FFF2-40B4-BE49-F238E27FC236}">
                <a16:creationId xmlns:a16="http://schemas.microsoft.com/office/drawing/2014/main" id="{DADA5B5D-021A-4F04-B499-FAC6B8E200DE}"/>
              </a:ext>
            </a:extLst>
          </p:cNvPr>
          <p:cNvSpPr>
            <a:spLocks noChangeAspect="1"/>
          </p:cNvSpPr>
          <p:nvPr/>
        </p:nvSpPr>
        <p:spPr>
          <a:xfrm>
            <a:off x="4816131" y="3799408"/>
            <a:ext cx="241222" cy="354261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76F44027-14A3-4DC2-9923-F9B52883625F}"/>
              </a:ext>
            </a:extLst>
          </p:cNvPr>
          <p:cNvSpPr>
            <a:spLocks noChangeAspect="1"/>
          </p:cNvSpPr>
          <p:nvPr/>
        </p:nvSpPr>
        <p:spPr>
          <a:xfrm>
            <a:off x="5451008" y="4846491"/>
            <a:ext cx="381600" cy="43474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79DD32C2-3A31-4CB8-B394-BEF9FF1EFA44}"/>
              </a:ext>
            </a:extLst>
          </p:cNvPr>
          <p:cNvSpPr>
            <a:spLocks noChangeAspect="1"/>
          </p:cNvSpPr>
          <p:nvPr/>
        </p:nvSpPr>
        <p:spPr>
          <a:xfrm>
            <a:off x="7093069" y="3827813"/>
            <a:ext cx="354261" cy="35422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ounded Rectangle 1">
            <a:extLst>
              <a:ext uri="{FF2B5EF4-FFF2-40B4-BE49-F238E27FC236}">
                <a16:creationId xmlns:a16="http://schemas.microsoft.com/office/drawing/2014/main" id="{DF1A540A-7E58-4183-B088-794B96DF38CE}"/>
              </a:ext>
            </a:extLst>
          </p:cNvPr>
          <p:cNvSpPr>
            <a:spLocks noChangeAspect="1"/>
          </p:cNvSpPr>
          <p:nvPr/>
        </p:nvSpPr>
        <p:spPr>
          <a:xfrm rot="2648398">
            <a:off x="6529429" y="4733082"/>
            <a:ext cx="167203" cy="42762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B288E0-D686-4CE3-A33F-1D9E33DC33BA}"/>
              </a:ext>
            </a:extLst>
          </p:cNvPr>
          <p:cNvGrpSpPr/>
          <p:nvPr/>
        </p:nvGrpSpPr>
        <p:grpSpPr>
          <a:xfrm>
            <a:off x="8416723" y="3601109"/>
            <a:ext cx="2876043" cy="709281"/>
            <a:chOff x="1199735" y="1275606"/>
            <a:chExt cx="1962585" cy="70928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1D331E-C7EF-4B93-AEA2-E927CBFE7EFA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高效单机架构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0A236C-DE59-4F82-B484-3E2F563C2E83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便于开发调试、教学演示，无需分布式部署。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57E936-AE8C-4C3F-AB0C-7FD559BB77FD}"/>
              </a:ext>
            </a:extLst>
          </p:cNvPr>
          <p:cNvGrpSpPr/>
          <p:nvPr/>
        </p:nvGrpSpPr>
        <p:grpSpPr>
          <a:xfrm>
            <a:off x="899235" y="3601109"/>
            <a:ext cx="2876043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674E5A-EEF6-496F-BA61-195C9714AC4F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可视化审计支持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327225-5182-4D18-950E-6F98B7674E9F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前端展示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SOP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状态、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Agent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经济数据、区块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交易详情，支持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Merkle Proof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验证证据完整性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E63F0C-2600-4570-9ACA-763EBDD6E71A}"/>
              </a:ext>
            </a:extLst>
          </p:cNvPr>
          <p:cNvGrpSpPr/>
          <p:nvPr/>
        </p:nvGrpSpPr>
        <p:grpSpPr>
          <a:xfrm>
            <a:off x="7396103" y="1817714"/>
            <a:ext cx="2876043" cy="709281"/>
            <a:chOff x="1199735" y="1275606"/>
            <a:chExt cx="1962585" cy="7092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4B195-76EB-4D35-93B2-FC88B9517F9D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经济模型接口预留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B18B18-0CB4-4611-BB2B-D7CA6E1983D8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通过智能合约实现正向激励与逆向惩罚，绑定投票行为与经济后果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E9848F-FAEF-467F-9107-EFD3A9D89744}"/>
              </a:ext>
            </a:extLst>
          </p:cNvPr>
          <p:cNvGrpSpPr/>
          <p:nvPr/>
        </p:nvGrpSpPr>
        <p:grpSpPr>
          <a:xfrm>
            <a:off x="7396103" y="5384504"/>
            <a:ext cx="2876043" cy="893947"/>
            <a:chOff x="1199735" y="1275606"/>
            <a:chExt cx="1962585" cy="8939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6D34D3-86DB-4805-B446-4FE4C4AAE36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解决方案工程师优化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B9BF34-42B9-46E7-9FDF-328CC25C6E7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生成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7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步可操作修复指南（如检查资源、分析日志、优化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SQL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、重启服务等），远超原论文的模糊建议。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A644A0-E44A-4833-8C04-7CF21735EA04}"/>
              </a:ext>
            </a:extLst>
          </p:cNvPr>
          <p:cNvGrpSpPr/>
          <p:nvPr/>
        </p:nvGrpSpPr>
        <p:grpSpPr>
          <a:xfrm>
            <a:off x="1919854" y="1817714"/>
            <a:ext cx="2876043" cy="709281"/>
            <a:chOff x="1199735" y="1275606"/>
            <a:chExt cx="1962585" cy="7092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39702C-3365-4B65-B5FC-F96B2A05DD5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SOP 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状态机约束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C2BE5A-DAF3-4255-8FF0-3927FF6601CC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严格限制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Agent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行为顺序，防止越界或跳步，提升流程可靠性。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722C8D-EC5D-4E17-BA32-AC6BD18C1ACF}"/>
              </a:ext>
            </a:extLst>
          </p:cNvPr>
          <p:cNvGrpSpPr/>
          <p:nvPr/>
        </p:nvGrpSpPr>
        <p:grpSpPr>
          <a:xfrm>
            <a:off x="1919854" y="5384504"/>
            <a:ext cx="2876043" cy="893947"/>
            <a:chOff x="1199735" y="1275606"/>
            <a:chExt cx="1962585" cy="8939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98A40A-A623-40A6-9A80-352225AC4F89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根因定位精度提升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7804EB-A0E5-4DFF-926D-274A96DE69D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在测试案例中准确定位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food-buy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，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并通过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food-cancel 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正常指标反证，避免幻觉。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Hexagon 39">
            <a:extLst>
              <a:ext uri="{FF2B5EF4-FFF2-40B4-BE49-F238E27FC236}">
                <a16:creationId xmlns:a16="http://schemas.microsoft.com/office/drawing/2014/main" id="{AFC8638A-720C-4C76-BE4F-EF230D866107}"/>
              </a:ext>
            </a:extLst>
          </p:cNvPr>
          <p:cNvSpPr/>
          <p:nvPr/>
        </p:nvSpPr>
        <p:spPr>
          <a:xfrm rot="19747125">
            <a:off x="5937870" y="1950579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39092F61-2620-48D7-8894-5C6F16A22409}"/>
              </a:ext>
            </a:extLst>
          </p:cNvPr>
          <p:cNvSpPr/>
          <p:nvPr/>
        </p:nvSpPr>
        <p:spPr>
          <a:xfrm rot="19747125">
            <a:off x="7617327" y="2916916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DA61520-9746-44B3-ABE3-9C7E69A4F08E}"/>
              </a:ext>
            </a:extLst>
          </p:cNvPr>
          <p:cNvSpPr/>
          <p:nvPr/>
        </p:nvSpPr>
        <p:spPr>
          <a:xfrm rot="19747125">
            <a:off x="7622069" y="4870606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6F7AC350-4E2C-435F-83A7-13EDC11787A0}"/>
              </a:ext>
            </a:extLst>
          </p:cNvPr>
          <p:cNvSpPr/>
          <p:nvPr/>
        </p:nvSpPr>
        <p:spPr>
          <a:xfrm rot="19747125">
            <a:off x="5937870" y="5819748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8A35E88A-02E9-48A2-AD81-E357EB419EB9}"/>
              </a:ext>
            </a:extLst>
          </p:cNvPr>
          <p:cNvSpPr/>
          <p:nvPr/>
        </p:nvSpPr>
        <p:spPr>
          <a:xfrm rot="19747125">
            <a:off x="4260498" y="4894277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D19EACC3-6D3C-4FA7-9ACF-72C5408EBCC7}"/>
              </a:ext>
            </a:extLst>
          </p:cNvPr>
          <p:cNvSpPr/>
          <p:nvPr/>
        </p:nvSpPr>
        <p:spPr>
          <a:xfrm rot="19747125">
            <a:off x="4278242" y="2956103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8DB81963-BCAC-4771-AAE0-79DFBEE9F333}"/>
              </a:ext>
            </a:extLst>
          </p:cNvPr>
          <p:cNvSpPr txBox="1">
            <a:spLocks/>
          </p:cNvSpPr>
          <p:nvPr/>
        </p:nvSpPr>
        <p:spPr>
          <a:xfrm>
            <a:off x="323530" y="339509"/>
            <a:ext cx="2533260" cy="82620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04532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功能介绍</a:t>
            </a:r>
            <a:endParaRPr lang="ko-KR" altLang="en-US" sz="4800" b="1" dirty="0">
              <a:solidFill>
                <a:schemeClr val="bg1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2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9657" y="283976"/>
            <a:ext cx="5377912" cy="3066932"/>
          </a:xfrm>
        </p:spPr>
        <p:txBody>
          <a:bodyPr/>
          <a:lstStyle/>
          <a:p>
            <a:pPr algn="l"/>
            <a:r>
              <a:rPr lang="en-US" sz="2667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运维控制台全景展示</a:t>
            </a:r>
            <a:r>
              <a:rPr lang="en-US" sz="2667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</a:p>
          <a:p>
            <a:pPr algn="l"/>
            <a:r>
              <a:rPr lang="en-US" sz="2667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en-US" sz="2667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实时日志流</a:t>
            </a:r>
            <a:endParaRPr lang="en-US" sz="2667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sz="2667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en-US" sz="2667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SOP状态机</a:t>
            </a:r>
            <a:endParaRPr lang="en-US" sz="2667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sz="2667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en-US" sz="2667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经济看板</a:t>
            </a:r>
            <a:endParaRPr lang="en-US" sz="2667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sz="2667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三位一体，支持决策过程动态追踪</a:t>
            </a:r>
            <a:endParaRPr lang="en-US" sz="2667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Oval 24"/>
          <p:cNvSpPr/>
          <p:nvPr>
            <p:custDataLst>
              <p:tags r:id="rId1"/>
            </p:custDataLst>
          </p:nvPr>
        </p:nvSpPr>
        <p:spPr>
          <a:xfrm rot="19002224">
            <a:off x="3694444" y="2944239"/>
            <a:ext cx="535747" cy="157789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0" name="Oval 29"/>
          <p:cNvSpPr/>
          <p:nvPr>
            <p:custDataLst>
              <p:tags r:id="rId2"/>
            </p:custDataLst>
          </p:nvPr>
        </p:nvSpPr>
        <p:spPr>
          <a:xfrm rot="17406435">
            <a:off x="5112057" y="3738460"/>
            <a:ext cx="289615" cy="151784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3" name="Oval 32"/>
          <p:cNvSpPr/>
          <p:nvPr>
            <p:custDataLst>
              <p:tags r:id="rId3"/>
            </p:custDataLst>
          </p:nvPr>
        </p:nvSpPr>
        <p:spPr>
          <a:xfrm rot="17406435">
            <a:off x="7921413" y="3746501"/>
            <a:ext cx="289560" cy="151553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8" name="Oval 12"/>
          <p:cNvSpPr/>
          <p:nvPr>
            <p:custDataLst>
              <p:tags r:id="rId4"/>
            </p:custDataLst>
          </p:nvPr>
        </p:nvSpPr>
        <p:spPr>
          <a:xfrm rot="17406435">
            <a:off x="2328082" y="3727856"/>
            <a:ext cx="289615" cy="151784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9" name="Oval 5"/>
          <p:cNvSpPr/>
          <p:nvPr>
            <p:custDataLst>
              <p:tags r:id="rId5"/>
            </p:custDataLst>
          </p:nvPr>
        </p:nvSpPr>
        <p:spPr>
          <a:xfrm rot="19002224">
            <a:off x="901903" y="2920510"/>
            <a:ext cx="535747" cy="157789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48" name="图片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431280" y="-4233"/>
            <a:ext cx="4411133" cy="3724487"/>
          </a:xfrm>
          <a:prstGeom prst="rect">
            <a:avLst/>
          </a:prstGeom>
        </p:spPr>
      </p:pic>
      <p:sp>
        <p:nvSpPr>
          <p:cNvPr id="59" name="Text 3"/>
          <p:cNvSpPr/>
          <p:nvPr>
            <p:custDataLst>
              <p:tags r:id="rId7"/>
            </p:custDataLst>
          </p:nvPr>
        </p:nvSpPr>
        <p:spPr>
          <a:xfrm>
            <a:off x="1068493" y="4030769"/>
            <a:ext cx="20764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左侧思考链</a:t>
            </a:r>
            <a:endParaRPr lang="en-US" sz="1600" dirty="0"/>
          </a:p>
        </p:txBody>
      </p:sp>
      <p:sp>
        <p:nvSpPr>
          <p:cNvPr id="60" name="Text 4"/>
          <p:cNvSpPr/>
          <p:nvPr>
            <p:custDataLst>
              <p:tags r:id="rId8"/>
            </p:custDataLst>
          </p:nvPr>
        </p:nvSpPr>
        <p:spPr>
          <a:xfrm>
            <a:off x="1068493" y="4532419"/>
            <a:ext cx="2076451" cy="1447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实时滚动显示Agent的思考与行动记录。完整呈现多智能体协作的推理过程。便于追踪决策逻辑与行为序列。</a:t>
            </a:r>
            <a:endParaRPr lang="en-US" sz="1400" dirty="0"/>
          </a:p>
        </p:txBody>
      </p:sp>
      <p:sp>
        <p:nvSpPr>
          <p:cNvPr id="61" name="Text 5"/>
          <p:cNvSpPr/>
          <p:nvPr>
            <p:custDataLst>
              <p:tags r:id="rId9"/>
            </p:custDataLst>
          </p:nvPr>
        </p:nvSpPr>
        <p:spPr>
          <a:xfrm>
            <a:off x="3703744" y="4030769"/>
            <a:ext cx="20764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中央流程图</a:t>
            </a:r>
            <a:endParaRPr lang="en-US" sz="1600" dirty="0"/>
          </a:p>
        </p:txBody>
      </p:sp>
      <p:sp>
        <p:nvSpPr>
          <p:cNvPr id="62" name="Text 6"/>
          <p:cNvSpPr/>
          <p:nvPr>
            <p:custDataLst>
              <p:tags r:id="rId10"/>
            </p:custDataLst>
          </p:nvPr>
        </p:nvSpPr>
        <p:spPr>
          <a:xfrm>
            <a:off x="3703744" y="4532419"/>
            <a:ext cx="2076451" cy="1447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以SOP状态机展示运维流程五阶段。当前执行阶段高亮，确保顺序合规。直观反映流程进展与状态迁移。</a:t>
            </a:r>
            <a:endParaRPr lang="en-US" sz="1400" dirty="0"/>
          </a:p>
        </p:txBody>
      </p:sp>
      <p:sp>
        <p:nvSpPr>
          <p:cNvPr id="63" name="Text 7"/>
          <p:cNvSpPr/>
          <p:nvPr>
            <p:custDataLst>
              <p:tags r:id="rId11"/>
            </p:custDataLst>
          </p:nvPr>
        </p:nvSpPr>
        <p:spPr>
          <a:xfrm>
            <a:off x="6338993" y="4030769"/>
            <a:ext cx="20764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右侧经济板</a:t>
            </a:r>
            <a:endParaRPr lang="en-US" sz="1600" dirty="0"/>
          </a:p>
        </p:txBody>
      </p:sp>
      <p:sp>
        <p:nvSpPr>
          <p:cNvPr id="64" name="Text 8"/>
          <p:cNvSpPr/>
          <p:nvPr>
            <p:custDataLst>
              <p:tags r:id="rId12"/>
            </p:custDataLst>
          </p:nvPr>
        </p:nvSpPr>
        <p:spPr>
          <a:xfrm>
            <a:off x="6338993" y="4532419"/>
            <a:ext cx="2076451" cy="1447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动态展示Agent的Token余额与质押量。呈现信誉分排行，激励可信行为。支持监督共识与决策质量。</a:t>
            </a:r>
            <a:endParaRPr lang="en-US" sz="1400" dirty="0"/>
          </a:p>
        </p:txBody>
      </p:sp>
      <p:sp>
        <p:nvSpPr>
          <p:cNvPr id="65" name="Text 9"/>
          <p:cNvSpPr/>
          <p:nvPr>
            <p:custDataLst>
              <p:tags r:id="rId13"/>
            </p:custDataLst>
          </p:nvPr>
        </p:nvSpPr>
        <p:spPr>
          <a:xfrm>
            <a:off x="8974244" y="4030769"/>
            <a:ext cx="2076451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53"/>
              </a:lnSpc>
            </a:pPr>
            <a:r>
              <a:rPr 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事件与反馈</a:t>
            </a:r>
            <a:endParaRPr lang="en-US" sz="1600" dirty="0"/>
          </a:p>
        </p:txBody>
      </p:sp>
      <p:sp>
        <p:nvSpPr>
          <p:cNvPr id="66" name="Text 10"/>
          <p:cNvSpPr/>
          <p:nvPr>
            <p:custDataLst>
              <p:tags r:id="rId14"/>
            </p:custDataLst>
          </p:nvPr>
        </p:nvSpPr>
        <p:spPr>
          <a:xfrm>
            <a:off x="8974244" y="4532419"/>
            <a:ext cx="2076451" cy="1168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集成事件反馈与投票结果信息。用户可实时追踪分析进程。增强系统透明性与参与感。</a:t>
            </a:r>
            <a:endParaRPr lang="en-US" sz="1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9,&quot;left&quot;:29.25,&quot;top&quot;:62.8,&quot;width&quot;:639.896515748031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6.42322834645677,&quot;left&quot;:55.35,&quot;top&quot;:6.127322834645656,&quot;width&quot;:896.7308661417322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6.42322834645677,&quot;left&quot;:55.35,&quot;top&quot;:6.127322834645656,&quot;width&quot;:896.7308661417322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97.42925109635098,&quot;left&quot;:60.35,&quot;top&quot;:92.12732283464564,&quot;width&quot;:809.1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5.5,&quot;left&quot;:45,&quot;top&quot;:189,&quot;width&quot;:630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5.5,&quot;left&quot;:45,&quot;top&quot;:189,&quot;width&quot;:630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,&quot;left&quot;:45,&quot;top&quot;:108,&quot;width&quot;:630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,&quot;left&quot;:45,&quot;top&quot;:108,&quot;width&quot;:630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,&quot;left&quot;:45,&quot;top&quot;:108,&quot;width&quot;:630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,&quot;left&quot;:45,&quot;top&quot;:108,&quot;width&quot;:630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,&quot;left&quot;:45,&quot;top&quot;:108,&quot;width&quot;:630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5,&quot;left&quot;:45,&quot;top&quot;:108,&quot;width&quot;:630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5.5,&quot;left&quot;:45,&quot;top&quot;:189,&quot;width&quot;:630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5.5,&quot;left&quot;:45,&quot;top&quot;:189,&quot;width&quot;:630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62503937007872,&quot;left&quot;:30,&quot;top&quot;:144,&quot;width&quot;:660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5.5,&quot;left&quot;:45,&quot;top&quot;:189,&quot;width&quot;:630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5.5,&quot;left&quot;:45,&quot;top&quot;:189,&quot;width&quot;:630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4.12503937007872,&quot;left&quot;:31.5,&quot;top&quot;:159,&quot;width&quot;:657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4.12503937007872,&quot;left&quot;:31.5,&quot;top&quot;:159,&quot;width&quot;:657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4.12503937007872,&quot;left&quot;:31.5,&quot;top&quot;:159,&quot;width&quot;:657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4.12503937007872,&quot;left&quot;:31.5,&quot;top&quot;:159,&quot;width&quot;:657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6.75,&quot;left&quot;:30,&quot;top&quot;:144,&quot;width&quot;:660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6.75,&quot;left&quot;:30,&quot;top&quot;:144,&quot;width&quot;:660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6.75,&quot;left&quot;:30,&quot;top&quot;:144,&quot;width&quot;:660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6.75,&quot;left&quot;:30,&quot;top&quot;:144,&quot;width&quot;:660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6.75,&quot;left&quot;:30,&quot;top&quot;:144,&quot;width&quot;:660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6.75,&quot;left&quot;:30,&quot;top&quot;:144,&quot;width&quot;:660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6.75,&quot;left&quot;:30,&quot;top&quot;:144,&quot;width&quot;:660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86.75,&quot;left&quot;:30,&quot;top&quot;:144,&quot;width&quot;:660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1.37503937007872,&quot;left&quot;:45,&quot;top&quot;:189,&quot;width&quot;:63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1.37503937007872,&quot;left&quot;:45,&quot;top&quot;:189,&quot;width&quot;:630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1.37503937007872,&quot;left&quot;:45,&quot;top&quot;:189,&quot;width&quot;:630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1.37503937007872,&quot;left&quot;:45,&quot;top&quot;:189,&quot;width&quot;:630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1.37503937007872,&quot;left&quot;:45,&quot;top&quot;:189,&quot;width&quot;:630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11.37503937007872,&quot;left&quot;:45,&quot;top&quot;:189,&quot;width&quot;:630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,&quot;left&quot;:45,&quot;top&quot;:144,&quot;width&quot;:630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9,&quot;left&quot;:29.25,&quot;top&quot;:62.8,&quot;width&quot;:639.8965157480316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9,&quot;left&quot;:29.25,&quot;top&quot;:62.8,&quot;width&quot;:639.8965157480316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0.25,&quot;left&quot;:27,&quot;top&quot;:106.2,&quot;width&quot;:660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</TotalTime>
  <Words>2613</Words>
  <Application>Microsoft Office PowerPoint</Application>
  <PresentationFormat>宽屏</PresentationFormat>
  <Paragraphs>515</Paragraphs>
  <Slides>38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华文楷体</vt:lpstr>
      <vt:lpstr>微软雅黑</vt:lpstr>
      <vt:lpstr>Arial</vt:lpstr>
      <vt:lpstr>Calibri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W C</cp:lastModifiedBy>
  <cp:revision>93</cp:revision>
  <dcterms:created xsi:type="dcterms:W3CDTF">2020-01-20T05:08:25Z</dcterms:created>
  <dcterms:modified xsi:type="dcterms:W3CDTF">2025-12-29T01:45:23Z</dcterms:modified>
</cp:coreProperties>
</file>